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74" r:id="rId4"/>
    <p:sldId id="258" r:id="rId5"/>
    <p:sldId id="259" r:id="rId6"/>
    <p:sldId id="265" r:id="rId7"/>
    <p:sldId id="266" r:id="rId8"/>
    <p:sldId id="267" r:id="rId9"/>
    <p:sldId id="275" r:id="rId10"/>
    <p:sldId id="260" r:id="rId11"/>
    <p:sldId id="261" r:id="rId12"/>
    <p:sldId id="262" r:id="rId13"/>
    <p:sldId id="276" r:id="rId14"/>
    <p:sldId id="263" r:id="rId15"/>
    <p:sldId id="272" r:id="rId16"/>
    <p:sldId id="277" r:id="rId17"/>
    <p:sldId id="269" r:id="rId18"/>
    <p:sldId id="278" r:id="rId19"/>
    <p:sldId id="270" r:id="rId20"/>
    <p:sldId id="280" r:id="rId21"/>
    <p:sldId id="271" r:id="rId22"/>
    <p:sldId id="273" r:id="rId23"/>
    <p:sldId id="279" r:id="rId24"/>
    <p:sldId id="281" r:id="rId25"/>
    <p:sldId id="264" r:id="rId26"/>
    <p:sldId id="268"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EA3"/>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91"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53384-460A-43CB-9177-667CB0F320D1}" type="datetimeFigureOut">
              <a:rPr kumimoji="1" lang="ja-JP" altLang="en-US" smtClean="0"/>
              <a:t>2023/7/12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BBDCE-CCC0-4419-A75A-A2F532843C95}" type="slidenum">
              <a:rPr kumimoji="1" lang="ja-JP" altLang="en-US" smtClean="0"/>
              <a:t>‹#›</a:t>
            </a:fld>
            <a:endParaRPr kumimoji="1" lang="ja-JP" altLang="en-US"/>
          </a:p>
        </p:txBody>
      </p:sp>
    </p:spTree>
    <p:extLst>
      <p:ext uri="{BB962C8B-B14F-4D97-AF65-F5344CB8AC3E}">
        <p14:creationId xmlns:p14="http://schemas.microsoft.com/office/powerpoint/2010/main" val="14691437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5BBDCE-CCC0-4419-A75A-A2F532843C95}" type="slidenum">
              <a:rPr kumimoji="1" lang="ja-JP" altLang="en-US" smtClean="0"/>
              <a:t>14</a:t>
            </a:fld>
            <a:endParaRPr kumimoji="1" lang="ja-JP" altLang="en-US"/>
          </a:p>
        </p:txBody>
      </p:sp>
    </p:spTree>
    <p:extLst>
      <p:ext uri="{BB962C8B-B14F-4D97-AF65-F5344CB8AC3E}">
        <p14:creationId xmlns:p14="http://schemas.microsoft.com/office/powerpoint/2010/main" val="347717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AB7AA46-977D-43AC-9F4B-1290B7203FE0}" type="datetime1">
              <a:rPr kumimoji="1" lang="ja-JP" altLang="en-US" smtClean="0"/>
              <a:t>2023/7/12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104298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CD6257-0D7E-43C5-8BD8-28C632F3D3CB}" type="datetime1">
              <a:rPr kumimoji="1" lang="ja-JP" altLang="en-US" smtClean="0"/>
              <a:t>2023/7/12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201561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A08BA9-167F-4512-BAD8-3787DA1C4B4D}" type="datetime1">
              <a:rPr kumimoji="1" lang="ja-JP" altLang="en-US" smtClean="0"/>
              <a:t>2023/7/12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34905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4C055F-2C96-450F-8DE3-BE2E8021E3D9}" type="datetime1">
              <a:rPr kumimoji="1" lang="ja-JP" altLang="en-US" smtClean="0"/>
              <a:t>2023/7/12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76778"/>
            <a:ext cx="2743200" cy="365125"/>
          </a:xfrm>
        </p:spPr>
        <p:txBody>
          <a:bodyPr/>
          <a:lstStyle>
            <a:lvl1pPr>
              <a:defRPr/>
            </a:lvl1pPr>
          </a:lstStyle>
          <a:p>
            <a:fld id="{85355F05-21E0-44FA-B6D9-03F8BCA6895D}" type="slidenum">
              <a:rPr lang="ja-JP" altLang="en-US" smtClean="0"/>
              <a:pPr/>
              <a:t>‹#›</a:t>
            </a:fld>
            <a:endParaRPr lang="ja-JP" altLang="en-US" dirty="0"/>
          </a:p>
        </p:txBody>
      </p:sp>
    </p:spTree>
    <p:extLst>
      <p:ext uri="{BB962C8B-B14F-4D97-AF65-F5344CB8AC3E}">
        <p14:creationId xmlns:p14="http://schemas.microsoft.com/office/powerpoint/2010/main" val="3731885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8F7E716-BFF9-4A5A-8547-C4DA6374EA3B}" type="datetime1">
              <a:rPr kumimoji="1" lang="ja-JP" altLang="en-US" smtClean="0"/>
              <a:t>2023/7/12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419223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BAF0DCE-AEE1-4CCB-8F89-379A65B25B53}" type="datetime1">
              <a:rPr kumimoji="1" lang="ja-JP" altLang="en-US" smtClean="0"/>
              <a:t>2023/7/12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81818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C0286B4-9BA5-41CC-9BF5-8A0524D4530A}" type="datetime1">
              <a:rPr kumimoji="1" lang="ja-JP" altLang="en-US" smtClean="0"/>
              <a:t>2023/7/12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305826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F3F7BE9-C4BC-4E3A-B4F1-62D08C12AE1B}" type="datetime1">
              <a:rPr kumimoji="1" lang="ja-JP" altLang="en-US" smtClean="0"/>
              <a:t>2023/7/12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114199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F0581D-600E-4538-9FD3-D7DA61ABF821}" type="datetime1">
              <a:rPr kumimoji="1" lang="ja-JP" altLang="en-US" smtClean="0"/>
              <a:t>2023/7/12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152448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56E38A-F37D-4F59-8A7A-09B7491A0F0E}" type="datetime1">
              <a:rPr kumimoji="1" lang="ja-JP" altLang="en-US" smtClean="0"/>
              <a:t>2023/7/12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207334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318537-79B1-4984-81D5-8821730174C0}" type="datetime1">
              <a:rPr kumimoji="1" lang="ja-JP" altLang="en-US" smtClean="0"/>
              <a:t>2023/7/12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242586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525EC-F673-4F48-B181-61B14122F957}" type="datetime1">
              <a:rPr kumimoji="1" lang="ja-JP" altLang="en-US" smtClean="0"/>
              <a:t>2023/7/12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F58BA-6259-4F91-ABB0-633A0A655949}" type="slidenum">
              <a:rPr kumimoji="1" lang="ja-JP" altLang="en-US" smtClean="0"/>
              <a:t>‹#›</a:t>
            </a:fld>
            <a:endParaRPr kumimoji="1" lang="ja-JP" altLang="en-US"/>
          </a:p>
        </p:txBody>
      </p:sp>
    </p:spTree>
    <p:extLst>
      <p:ext uri="{BB962C8B-B14F-4D97-AF65-F5344CB8AC3E}">
        <p14:creationId xmlns:p14="http://schemas.microsoft.com/office/powerpoint/2010/main" val="119377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abo.com/CraftBand/craftbandmesh/craftbandmesh-sample/" TargetMode="External"/><Relationship Id="rId7" Type="http://schemas.openxmlformats.org/officeDocument/2006/relationships/image" Target="../media/image15.png"/><Relationship Id="rId2" Type="http://schemas.openxmlformats.org/officeDocument/2006/relationships/hyperlink" Target="https://labo.com/CraftBand/craftbandmesh/"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abo.com/CraftBand/craftbandmesh/craftbandmesh-sample-output/"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abo.com/CraftBand/contact/" TargetMode="External"/><Relationship Id="rId2" Type="http://schemas.openxmlformats.org/officeDocument/2006/relationships/hyperlink" Target="https://labo.com/CraftBan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etit-mallow.red/homeroom.html#ho5" TargetMode="External"/><Relationship Id="rId2" Type="http://schemas.openxmlformats.org/officeDocument/2006/relationships/hyperlink" Target="https://plaza.rakuten.co.jp/petitmallow/" TargetMode="External"/><Relationship Id="rId1" Type="http://schemas.openxmlformats.org/officeDocument/2006/relationships/slideLayout" Target="../slideLayouts/slideLayout2.xml"/><Relationship Id="rId5" Type="http://schemas.openxmlformats.org/officeDocument/2006/relationships/hyperlink" Target="https://www.kurashinogakkou.org/okazaki/Lectures/Category/8/36" TargetMode="External"/><Relationship Id="rId4" Type="http://schemas.openxmlformats.org/officeDocument/2006/relationships/hyperlink" Target="https://www.kurashinogakkou.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abo.com/CraftBand/craftbandmesh-series/craftbandmesh-prepare/" TargetMode="External"/><Relationship Id="rId2" Type="http://schemas.openxmlformats.org/officeDocument/2006/relationships/hyperlink" Target="https://labo.com/CraftBan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bo.com/CraftBand/craftbandmesh/" TargetMode="External"/><Relationship Id="rId2" Type="http://schemas.openxmlformats.org/officeDocument/2006/relationships/hyperlink" Target="https://labo.com/CraftBand/craftbandmesh-series/" TargetMode="External"/><Relationship Id="rId1" Type="http://schemas.openxmlformats.org/officeDocument/2006/relationships/slideLayout" Target="../slideLayouts/slideLayout2.xml"/><Relationship Id="rId6" Type="http://schemas.openxmlformats.org/officeDocument/2006/relationships/hyperlink" Target="https://labo.com/CraftBand/craftbandmesh-series/craftbandmesh-prepare/" TargetMode="External"/><Relationship Id="rId5" Type="http://schemas.openxmlformats.org/officeDocument/2006/relationships/hyperlink" Target="https://labo.com/CraftBand/mesh/v1-6-pre-release/" TargetMode="External"/><Relationship Id="rId4" Type="http://schemas.openxmlformats.org/officeDocument/2006/relationships/hyperlink" Target="https://labo.com/CraftBand/mesh/craftbandmesh-exe-releas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abo.com/CraftBand/category/thesize/" TargetMode="External"/><Relationship Id="rId2" Type="http://schemas.openxmlformats.org/officeDocument/2006/relationships/hyperlink" Target="https://labo.com/CraftBand/tag/mes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abo.com/CraftBand/largebasket/thesizeno1/"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abo.com/CraftBand/largebasket/thesizeno10/"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a:t>紙バンド</a:t>
            </a:r>
            <a:r>
              <a:rPr lang="ja-JP" altLang="en-US" dirty="0" smtClean="0"/>
              <a:t>の</a:t>
            </a:r>
            <a:r>
              <a:rPr lang="en-US" altLang="ja-JP" dirty="0" smtClean="0"/>
              <a:t/>
            </a:r>
            <a:br>
              <a:rPr lang="en-US" altLang="ja-JP" dirty="0" smtClean="0"/>
            </a:br>
            <a:r>
              <a:rPr lang="ja-JP" altLang="en-US" dirty="0" smtClean="0"/>
              <a:t>オリジナルレシピを作ろう</a:t>
            </a:r>
            <a:r>
              <a:rPr lang="en-US" altLang="ja-JP" dirty="0"/>
              <a:t/>
            </a:r>
            <a:br>
              <a:rPr lang="en-US" altLang="ja-JP" dirty="0"/>
            </a:br>
            <a:r>
              <a:rPr lang="en-US" altLang="ja-JP" sz="4900" dirty="0" err="1" smtClean="0"/>
              <a:t>CraftBandMesh</a:t>
            </a:r>
            <a:r>
              <a:rPr lang="ja-JP" altLang="en-US" sz="3100" dirty="0" smtClean="0"/>
              <a:t>を使</a:t>
            </a:r>
            <a:r>
              <a:rPr lang="ja-JP" altLang="en-US" sz="3100" dirty="0"/>
              <a:t>えるよう</a:t>
            </a:r>
            <a:r>
              <a:rPr lang="ja-JP" altLang="en-US" sz="3100" dirty="0" smtClean="0"/>
              <a:t>になりましょう</a:t>
            </a:r>
            <a:endParaRPr kumimoji="1" lang="ja-JP" altLang="en-US" dirty="0"/>
          </a:p>
        </p:txBody>
      </p:sp>
      <p:sp>
        <p:nvSpPr>
          <p:cNvPr id="3" name="サブタイトル 2"/>
          <p:cNvSpPr>
            <a:spLocks noGrp="1"/>
          </p:cNvSpPr>
          <p:nvPr>
            <p:ph type="subTitle" idx="1"/>
          </p:nvPr>
        </p:nvSpPr>
        <p:spPr>
          <a:xfrm>
            <a:off x="1524000" y="3602037"/>
            <a:ext cx="9144000" cy="2515733"/>
          </a:xfrm>
        </p:spPr>
        <p:txBody>
          <a:bodyPr>
            <a:noAutofit/>
          </a:bodyPr>
          <a:lstStyle/>
          <a:p>
            <a:endParaRPr kumimoji="1" lang="en-US" altLang="ja-JP" sz="3200" dirty="0"/>
          </a:p>
          <a:p>
            <a:r>
              <a:rPr lang="en-US" altLang="ja-JP" sz="3200" dirty="0" smtClean="0"/>
              <a:t>2023/7/13</a:t>
            </a:r>
          </a:p>
          <a:p>
            <a:endParaRPr lang="en-US" altLang="ja-JP" sz="3200" dirty="0" smtClean="0"/>
          </a:p>
          <a:p>
            <a:r>
              <a:rPr kumimoji="1" lang="ja-JP" altLang="en-US" sz="3200" dirty="0" smtClean="0"/>
              <a:t>講師</a:t>
            </a:r>
            <a:r>
              <a:rPr kumimoji="1" lang="en-US" altLang="ja-JP" sz="3200" dirty="0" smtClean="0"/>
              <a:t>: </a:t>
            </a:r>
            <a:r>
              <a:rPr kumimoji="1" lang="ja-JP" altLang="en-US" sz="3200" dirty="0" smtClean="0"/>
              <a:t>榛沢美保</a:t>
            </a:r>
            <a:endParaRPr kumimoji="1" lang="ja-JP" altLang="en-US" sz="3200" dirty="0"/>
          </a:p>
        </p:txBody>
      </p:sp>
      <p:sp>
        <p:nvSpPr>
          <p:cNvPr id="5" name="テキスト ボックス 4"/>
          <p:cNvSpPr txBox="1"/>
          <p:nvPr/>
        </p:nvSpPr>
        <p:spPr>
          <a:xfrm>
            <a:off x="3491346" y="537588"/>
            <a:ext cx="4871258" cy="584775"/>
          </a:xfrm>
          <a:prstGeom prst="rect">
            <a:avLst/>
          </a:prstGeom>
          <a:noFill/>
        </p:spPr>
        <p:txBody>
          <a:bodyPr wrap="square" rtlCol="0">
            <a:spAutoFit/>
          </a:bodyPr>
          <a:lstStyle/>
          <a:p>
            <a:r>
              <a:rPr lang="ja-JP" altLang="en-US" sz="3200" dirty="0"/>
              <a:t>令和</a:t>
            </a:r>
            <a:r>
              <a:rPr lang="en-US" altLang="ja-JP" sz="3200" dirty="0"/>
              <a:t>5</a:t>
            </a:r>
            <a:r>
              <a:rPr lang="ja-JP" altLang="en-US" sz="3200" dirty="0"/>
              <a:t>年度前期</a:t>
            </a:r>
            <a:r>
              <a:rPr lang="ja-JP" altLang="en-US" sz="3200" dirty="0" err="1"/>
              <a:t>りぶら</a:t>
            </a:r>
            <a:r>
              <a:rPr lang="ja-JP" altLang="en-US" sz="3200" dirty="0" smtClean="0"/>
              <a:t>講座</a:t>
            </a:r>
            <a:endParaRPr lang="en-US" altLang="ja-JP" sz="3200" dirty="0"/>
          </a:p>
        </p:txBody>
      </p:sp>
    </p:spTree>
    <p:extLst>
      <p:ext uri="{BB962C8B-B14F-4D97-AF65-F5344CB8AC3E}">
        <p14:creationId xmlns:p14="http://schemas.microsoft.com/office/powerpoint/2010/main" val="340121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lang="ja-JP" altLang="ja-JP" dirty="0" smtClean="0"/>
              <a:t>操作</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err="1" smtClean="0"/>
              <a:t>CraftBandMesh</a:t>
            </a:r>
            <a:endParaRPr kumimoji="1" lang="en-US" altLang="ja-JP" dirty="0" smtClean="0"/>
          </a:p>
          <a:p>
            <a:pPr marL="457200" lvl="1" indent="0">
              <a:buNone/>
            </a:pPr>
            <a:r>
              <a:rPr lang="en-US" altLang="ja-JP" dirty="0">
                <a:hlinkClick r:id="rId2"/>
              </a:rPr>
              <a:t>https://</a:t>
            </a:r>
            <a:r>
              <a:rPr lang="en-US" altLang="ja-JP" dirty="0" smtClean="0">
                <a:hlinkClick r:id="rId2"/>
              </a:rPr>
              <a:t>labo.com/CraftBand/craftbandmesh/</a:t>
            </a:r>
            <a:endParaRPr lang="en-US" altLang="ja-JP" dirty="0" smtClean="0"/>
          </a:p>
          <a:p>
            <a:pPr marL="457200" lvl="1" indent="0">
              <a:buNone/>
            </a:pPr>
            <a:r>
              <a:rPr lang="en-US" altLang="ja-JP" dirty="0" smtClean="0">
                <a:hlinkClick r:id="rId3"/>
              </a:rPr>
              <a:t>https://labo.com/CraftBand/craftbandmesh/craftbandmesh-sample/</a:t>
            </a:r>
            <a:endParaRPr lang="en-US" altLang="ja-JP" dirty="0" smtClean="0"/>
          </a:p>
          <a:p>
            <a:pPr marL="0" indent="0">
              <a:buNone/>
            </a:pPr>
            <a:r>
              <a:rPr lang="ja-JP" altLang="en-US" dirty="0" smtClean="0"/>
              <a:t>マウスオーバー </a:t>
            </a:r>
            <a:r>
              <a:rPr lang="en-US" altLang="ja-JP" dirty="0" smtClean="0"/>
              <a:t>: </a:t>
            </a:r>
            <a:r>
              <a:rPr lang="ja-JP" altLang="en-US" dirty="0" smtClean="0">
                <a:solidFill>
                  <a:srgbClr val="FF0000"/>
                </a:solidFill>
              </a:rPr>
              <a:t>設定項目にマウスポインタを合わせて</a:t>
            </a:r>
            <a:r>
              <a:rPr lang="en-US" altLang="ja-JP" dirty="0" smtClean="0">
                <a:solidFill>
                  <a:srgbClr val="FF0000"/>
                </a:solidFill>
              </a:rPr>
              <a:t>1</a:t>
            </a:r>
            <a:r>
              <a:rPr lang="ja-JP" altLang="en-US" dirty="0" smtClean="0">
                <a:solidFill>
                  <a:srgbClr val="FF0000"/>
                </a:solidFill>
              </a:rPr>
              <a:t>秒</a:t>
            </a:r>
            <a:endParaRPr kumimoji="1" lang="en-US" altLang="ja-JP" dirty="0">
              <a:solidFill>
                <a:srgbClr val="FF0000"/>
              </a:solidFill>
            </a:endParaRPr>
          </a:p>
          <a:p>
            <a:pPr marL="457200" lvl="1" indent="0">
              <a:buNone/>
            </a:pPr>
            <a:endParaRPr kumimoji="1" lang="ja-JP" altLang="en-US" dirty="0"/>
          </a:p>
        </p:txBody>
      </p:sp>
      <p:pic>
        <p:nvPicPr>
          <p:cNvPr id="4" name="図 3"/>
          <p:cNvPicPr>
            <a:picLocks noChangeAspect="1"/>
          </p:cNvPicPr>
          <p:nvPr/>
        </p:nvPicPr>
        <p:blipFill>
          <a:blip r:embed="rId4"/>
          <a:stretch>
            <a:fillRect/>
          </a:stretch>
        </p:blipFill>
        <p:spPr>
          <a:xfrm>
            <a:off x="663129" y="3682110"/>
            <a:ext cx="2248214" cy="2048161"/>
          </a:xfrm>
          <a:prstGeom prst="rect">
            <a:avLst/>
          </a:prstGeom>
        </p:spPr>
      </p:pic>
      <p:pic>
        <p:nvPicPr>
          <p:cNvPr id="5" name="図 4"/>
          <p:cNvPicPr>
            <a:picLocks noChangeAspect="1"/>
          </p:cNvPicPr>
          <p:nvPr/>
        </p:nvPicPr>
        <p:blipFill>
          <a:blip r:embed="rId5"/>
          <a:stretch>
            <a:fillRect/>
          </a:stretch>
        </p:blipFill>
        <p:spPr>
          <a:xfrm>
            <a:off x="3203373" y="3682110"/>
            <a:ext cx="2248214" cy="2172003"/>
          </a:xfrm>
          <a:prstGeom prst="rect">
            <a:avLst/>
          </a:prstGeom>
        </p:spPr>
      </p:pic>
      <p:pic>
        <p:nvPicPr>
          <p:cNvPr id="6" name="図 5"/>
          <p:cNvPicPr>
            <a:picLocks noChangeAspect="1"/>
          </p:cNvPicPr>
          <p:nvPr/>
        </p:nvPicPr>
        <p:blipFill>
          <a:blip r:embed="rId6"/>
          <a:stretch>
            <a:fillRect/>
          </a:stretch>
        </p:blipFill>
        <p:spPr>
          <a:xfrm>
            <a:off x="5743617" y="3682110"/>
            <a:ext cx="1905266" cy="1771897"/>
          </a:xfrm>
          <a:prstGeom prst="rect">
            <a:avLst/>
          </a:prstGeom>
        </p:spPr>
      </p:pic>
      <p:pic>
        <p:nvPicPr>
          <p:cNvPr id="7" name="図 6"/>
          <p:cNvPicPr>
            <a:picLocks noChangeAspect="1"/>
          </p:cNvPicPr>
          <p:nvPr/>
        </p:nvPicPr>
        <p:blipFill>
          <a:blip r:embed="rId7"/>
          <a:stretch>
            <a:fillRect/>
          </a:stretch>
        </p:blipFill>
        <p:spPr>
          <a:xfrm>
            <a:off x="7940913" y="3682110"/>
            <a:ext cx="3583280" cy="1594502"/>
          </a:xfrm>
          <a:prstGeom prst="rect">
            <a:avLst/>
          </a:prstGeom>
        </p:spPr>
      </p:pic>
      <p:sp>
        <p:nvSpPr>
          <p:cNvPr id="8" name="角丸四角形 7"/>
          <p:cNvSpPr/>
          <p:nvPr/>
        </p:nvSpPr>
        <p:spPr>
          <a:xfrm>
            <a:off x="1202322" y="5730270"/>
            <a:ext cx="1913515" cy="1127729"/>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現在作成中の</a:t>
            </a:r>
          </a:p>
          <a:p>
            <a:pPr algn="ctr"/>
            <a:r>
              <a:rPr lang="ja-JP" altLang="en-US" sz="2000" dirty="0">
                <a:solidFill>
                  <a:schemeClr val="tx1"/>
                </a:solidFill>
              </a:rPr>
              <a:t>データ</a:t>
            </a:r>
            <a:r>
              <a:rPr lang="ja-JP" altLang="en-US" sz="2000" dirty="0" smtClean="0">
                <a:solidFill>
                  <a:schemeClr val="tx1"/>
                </a:solidFill>
              </a:rPr>
              <a:t>の</a:t>
            </a:r>
          </a:p>
          <a:p>
            <a:pPr algn="ctr"/>
            <a:r>
              <a:rPr lang="ja-JP" altLang="en-US" sz="2000" dirty="0" smtClean="0">
                <a:solidFill>
                  <a:schemeClr val="tx1"/>
                </a:solidFill>
              </a:rPr>
              <a:t>ファイル操作</a:t>
            </a:r>
            <a:endParaRPr kumimoji="1" lang="ja-JP" altLang="en-US" sz="2000" dirty="0" smtClean="0">
              <a:solidFill>
                <a:schemeClr val="tx1"/>
              </a:solidFill>
            </a:endParaRPr>
          </a:p>
        </p:txBody>
      </p:sp>
      <p:sp>
        <p:nvSpPr>
          <p:cNvPr id="9" name="角丸四角形 8"/>
          <p:cNvSpPr/>
          <p:nvPr/>
        </p:nvSpPr>
        <p:spPr>
          <a:xfrm>
            <a:off x="3830102" y="5719247"/>
            <a:ext cx="2429382" cy="1127729"/>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現在作成中の</a:t>
            </a:r>
          </a:p>
          <a:p>
            <a:pPr algn="ctr"/>
            <a:r>
              <a:rPr lang="ja-JP" altLang="en-US" sz="2000" dirty="0">
                <a:solidFill>
                  <a:schemeClr val="tx1"/>
                </a:solidFill>
              </a:rPr>
              <a:t>データ</a:t>
            </a:r>
            <a:r>
              <a:rPr lang="ja-JP" altLang="en-US" sz="2000" dirty="0" smtClean="0">
                <a:solidFill>
                  <a:schemeClr val="tx1"/>
                </a:solidFill>
              </a:rPr>
              <a:t>の操作</a:t>
            </a:r>
          </a:p>
          <a:p>
            <a:pPr algn="ctr"/>
            <a:r>
              <a:rPr lang="en-US" altLang="ja-JP" sz="2000" dirty="0" smtClean="0">
                <a:solidFill>
                  <a:schemeClr val="tx1"/>
                </a:solidFill>
              </a:rPr>
              <a:t>(</a:t>
            </a:r>
            <a:r>
              <a:rPr lang="ja-JP" altLang="en-US" sz="2000" dirty="0" smtClean="0">
                <a:solidFill>
                  <a:schemeClr val="tx1"/>
                </a:solidFill>
              </a:rPr>
              <a:t>画面ボタンと同じ</a:t>
            </a:r>
            <a:r>
              <a:rPr lang="en-US" altLang="ja-JP" sz="2000" dirty="0" smtClean="0">
                <a:solidFill>
                  <a:schemeClr val="tx1"/>
                </a:solidFill>
              </a:rPr>
              <a:t>)</a:t>
            </a:r>
            <a:endParaRPr lang="ja-JP" altLang="en-US" sz="2000" dirty="0" smtClean="0">
              <a:solidFill>
                <a:schemeClr val="tx1"/>
              </a:solidFill>
            </a:endParaRPr>
          </a:p>
        </p:txBody>
      </p:sp>
      <p:sp>
        <p:nvSpPr>
          <p:cNvPr id="10" name="角丸四角形 9"/>
          <p:cNvSpPr/>
          <p:nvPr/>
        </p:nvSpPr>
        <p:spPr>
          <a:xfrm>
            <a:off x="6736478" y="5351341"/>
            <a:ext cx="2764863" cy="1506658"/>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共通の各設定項目</a:t>
            </a:r>
          </a:p>
          <a:p>
            <a:pPr algn="ctr"/>
            <a:r>
              <a:rPr lang="en-US" altLang="ja-JP" sz="2000" dirty="0" smtClean="0">
                <a:solidFill>
                  <a:schemeClr val="tx1"/>
                </a:solidFill>
              </a:rPr>
              <a:t>CraftBandMesh.XML</a:t>
            </a:r>
            <a:endParaRPr kumimoji="1" lang="ja-JP" altLang="en-US" sz="2000" dirty="0" smtClean="0">
              <a:solidFill>
                <a:schemeClr val="tx1"/>
              </a:solidFill>
            </a:endParaRPr>
          </a:p>
          <a:p>
            <a:pPr algn="ctr"/>
            <a:r>
              <a:rPr lang="ja-JP" altLang="en-US" sz="2000" dirty="0">
                <a:solidFill>
                  <a:schemeClr val="tx1"/>
                </a:solidFill>
              </a:rPr>
              <a:t>他</a:t>
            </a:r>
            <a:r>
              <a:rPr lang="ja-JP" altLang="en-US" sz="2000" dirty="0" smtClean="0">
                <a:solidFill>
                  <a:schemeClr val="tx1"/>
                </a:solidFill>
              </a:rPr>
              <a:t>のソフトと共有可能</a:t>
            </a:r>
            <a:endParaRPr lang="en-US" altLang="ja-JP" sz="2000" dirty="0" smtClean="0">
              <a:solidFill>
                <a:schemeClr val="tx1"/>
              </a:solidFill>
            </a:endParaRPr>
          </a:p>
          <a:p>
            <a:pPr algn="ctr"/>
            <a:r>
              <a:rPr lang="ja-JP" altLang="en-US" sz="2000" dirty="0" smtClean="0">
                <a:solidFill>
                  <a:schemeClr val="tx1"/>
                </a:solidFill>
              </a:rPr>
              <a:t>切り替え可能</a:t>
            </a:r>
          </a:p>
        </p:txBody>
      </p:sp>
      <p:sp>
        <p:nvSpPr>
          <p:cNvPr id="11" name="角丸四角形 10"/>
          <p:cNvSpPr/>
          <p:nvPr/>
        </p:nvSpPr>
        <p:spPr>
          <a:xfrm>
            <a:off x="10083161" y="3498155"/>
            <a:ext cx="1973046" cy="544111"/>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バージョン確認</a:t>
            </a:r>
            <a:endParaRPr lang="ja-JP" altLang="en-US" sz="2000" dirty="0" smtClean="0">
              <a:solidFill>
                <a:schemeClr val="tx1"/>
              </a:solidFill>
            </a:endParaRPr>
          </a:p>
        </p:txBody>
      </p:sp>
      <p:sp>
        <p:nvSpPr>
          <p:cNvPr id="12" name="スライド番号プレースホルダー 11"/>
          <p:cNvSpPr>
            <a:spLocks noGrp="1"/>
          </p:cNvSpPr>
          <p:nvPr>
            <p:ph type="sldNum" sz="quarter" idx="12"/>
          </p:nvPr>
        </p:nvSpPr>
        <p:spPr/>
        <p:txBody>
          <a:bodyPr/>
          <a:lstStyle/>
          <a:p>
            <a:fld id="{85355F05-21E0-44FA-B6D9-03F8BCA6895D}" type="slidenum">
              <a:rPr lang="ja-JP" altLang="en-US" smtClean="0"/>
              <a:pPr/>
              <a:t>10</a:t>
            </a:fld>
            <a:endParaRPr lang="ja-JP" altLang="en-US" dirty="0"/>
          </a:p>
        </p:txBody>
      </p:sp>
    </p:spTree>
    <p:extLst>
      <p:ext uri="{BB962C8B-B14F-4D97-AF65-F5344CB8AC3E}">
        <p14:creationId xmlns:p14="http://schemas.microsoft.com/office/powerpoint/2010/main" val="70006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ja-JP" dirty="0" smtClean="0"/>
              <a:t>結果</a:t>
            </a:r>
            <a:endParaRPr kumimoji="1" lang="ja-JP" altLang="en-US" dirty="0"/>
          </a:p>
        </p:txBody>
      </p:sp>
      <p:sp>
        <p:nvSpPr>
          <p:cNvPr id="3" name="コンテンツ プレースホルダー 2"/>
          <p:cNvSpPr>
            <a:spLocks noGrp="1"/>
          </p:cNvSpPr>
          <p:nvPr>
            <p:ph idx="1"/>
          </p:nvPr>
        </p:nvSpPr>
        <p:spPr>
          <a:xfrm>
            <a:off x="838200" y="1825625"/>
            <a:ext cx="10515600" cy="1408026"/>
          </a:xfrm>
        </p:spPr>
        <p:txBody>
          <a:bodyPr/>
          <a:lstStyle/>
          <a:p>
            <a:pPr marL="0" indent="0">
              <a:buNone/>
            </a:pPr>
            <a:r>
              <a:rPr lang="en-US" altLang="ja-JP" dirty="0" err="1"/>
              <a:t>CraftBandMesh</a:t>
            </a:r>
            <a:r>
              <a:rPr lang="ja-JP" altLang="en-US" dirty="0" smtClean="0"/>
              <a:t>出力例</a:t>
            </a:r>
            <a:endParaRPr lang="en-US" altLang="ja-JP" dirty="0" smtClean="0"/>
          </a:p>
          <a:p>
            <a:pPr marL="457200" lvl="1" indent="0">
              <a:buNone/>
            </a:pPr>
            <a:r>
              <a:rPr lang="en-US" altLang="ja-JP" dirty="0" smtClean="0">
                <a:hlinkClick r:id="rId2"/>
              </a:rPr>
              <a:t>https://labo.com/CraftBand/craftbandmesh/craftbandmesh-sample-output/</a:t>
            </a:r>
            <a:endParaRPr lang="en-US" altLang="ja-JP" dirty="0" smtClean="0"/>
          </a:p>
          <a:p>
            <a:pPr marL="457200" lvl="1" indent="0">
              <a:buNone/>
            </a:pPr>
            <a:endParaRPr lang="en-US" altLang="ja-JP" dirty="0"/>
          </a:p>
          <a:p>
            <a:pPr marL="457200" lvl="1" indent="0">
              <a:buNone/>
            </a:pPr>
            <a:endParaRPr lang="ja-JP" altLang="en-US" dirty="0"/>
          </a:p>
          <a:p>
            <a:endParaRPr kumimoji="1" lang="ja-JP" altLang="en-US" dirty="0"/>
          </a:p>
        </p:txBody>
      </p:sp>
      <p:pic>
        <p:nvPicPr>
          <p:cNvPr id="4" name="図 3"/>
          <p:cNvPicPr>
            <a:picLocks noChangeAspect="1"/>
          </p:cNvPicPr>
          <p:nvPr/>
        </p:nvPicPr>
        <p:blipFill>
          <a:blip r:embed="rId3"/>
          <a:stretch>
            <a:fillRect/>
          </a:stretch>
        </p:blipFill>
        <p:spPr>
          <a:xfrm>
            <a:off x="874556" y="2838047"/>
            <a:ext cx="4648074" cy="3697440"/>
          </a:xfrm>
          <a:prstGeom prst="rect">
            <a:avLst/>
          </a:prstGeom>
          <a:ln>
            <a:noFill/>
          </a:ln>
          <a:effectLst>
            <a:outerShdw blurRad="292100" dist="139700" dir="2700000" algn="tl" rotWithShape="0">
              <a:srgbClr val="333333">
                <a:alpha val="65000"/>
              </a:srgbClr>
            </a:outerShdw>
          </a:effectLst>
        </p:spPr>
      </p:pic>
      <p:sp>
        <p:nvSpPr>
          <p:cNvPr id="5" name="円/楕円 4"/>
          <p:cNvSpPr/>
          <p:nvPr/>
        </p:nvSpPr>
        <p:spPr>
          <a:xfrm>
            <a:off x="4047635" y="5327872"/>
            <a:ext cx="755643" cy="5053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GIF</a:t>
            </a:r>
          </a:p>
          <a:p>
            <a:pPr algn="ctr"/>
            <a:endParaRPr kumimoji="1" lang="ja-JP" altLang="en-US" dirty="0">
              <a:solidFill>
                <a:srgbClr val="FF0000"/>
              </a:solidFill>
            </a:endParaRPr>
          </a:p>
        </p:txBody>
      </p:sp>
      <p:sp>
        <p:nvSpPr>
          <p:cNvPr id="6" name="円/楕円 5"/>
          <p:cNvSpPr/>
          <p:nvPr/>
        </p:nvSpPr>
        <p:spPr>
          <a:xfrm>
            <a:off x="4587731" y="5386894"/>
            <a:ext cx="934899" cy="4463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551375" y="5799022"/>
            <a:ext cx="934899" cy="446315"/>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6371459" y="2808577"/>
            <a:ext cx="5265284" cy="3385966"/>
          </a:xfrm>
          <a:prstGeom prst="rect">
            <a:avLst/>
          </a:prstGeom>
        </p:spPr>
      </p:pic>
      <p:sp>
        <p:nvSpPr>
          <p:cNvPr id="9" name="上矢印 8"/>
          <p:cNvSpPr/>
          <p:nvPr/>
        </p:nvSpPr>
        <p:spPr>
          <a:xfrm rot="1810469">
            <a:off x="5734482" y="3022780"/>
            <a:ext cx="685800" cy="3032499"/>
          </a:xfrm>
          <a:prstGeom prst="upArrow">
            <a:avLst>
              <a:gd name="adj1" fmla="val 50000"/>
              <a:gd name="adj2" fmla="val 121429"/>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9807746" y="5818734"/>
            <a:ext cx="792000" cy="504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TXT</a:t>
            </a:r>
          </a:p>
          <a:p>
            <a:pPr algn="ctr"/>
            <a:endParaRPr kumimoji="1" lang="ja-JP" altLang="en-US" dirty="0">
              <a:solidFill>
                <a:srgbClr val="FF0000"/>
              </a:solidFill>
            </a:endParaRPr>
          </a:p>
        </p:txBody>
      </p:sp>
      <p:sp>
        <p:nvSpPr>
          <p:cNvPr id="11" name="円/楕円 10"/>
          <p:cNvSpPr/>
          <p:nvPr/>
        </p:nvSpPr>
        <p:spPr>
          <a:xfrm>
            <a:off x="10412040" y="5795224"/>
            <a:ext cx="792000" cy="504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CSV</a:t>
            </a:r>
          </a:p>
          <a:p>
            <a:pPr algn="ctr"/>
            <a:endParaRPr kumimoji="1" lang="ja-JP" altLang="en-US" dirty="0">
              <a:solidFill>
                <a:srgbClr val="FF0000"/>
              </a:solidFill>
            </a:endParaRPr>
          </a:p>
        </p:txBody>
      </p:sp>
      <p:sp>
        <p:nvSpPr>
          <p:cNvPr id="12" name="スライド番号プレースホルダー 11"/>
          <p:cNvSpPr>
            <a:spLocks noGrp="1"/>
          </p:cNvSpPr>
          <p:nvPr>
            <p:ph type="sldNum" sz="quarter" idx="12"/>
          </p:nvPr>
        </p:nvSpPr>
        <p:spPr/>
        <p:txBody>
          <a:bodyPr/>
          <a:lstStyle/>
          <a:p>
            <a:fld id="{85355F05-21E0-44FA-B6D9-03F8BCA6895D}" type="slidenum">
              <a:rPr lang="ja-JP" altLang="en-US" smtClean="0"/>
              <a:pPr/>
              <a:t>11</a:t>
            </a:fld>
            <a:endParaRPr lang="ja-JP" altLang="en-US" dirty="0"/>
          </a:p>
        </p:txBody>
      </p:sp>
    </p:spTree>
    <p:extLst>
      <p:ext uri="{BB962C8B-B14F-4D97-AF65-F5344CB8AC3E}">
        <p14:creationId xmlns:p14="http://schemas.microsoft.com/office/powerpoint/2010/main" val="250587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5.</a:t>
            </a:r>
            <a:r>
              <a:rPr lang="ja-JP" altLang="ja-JP" dirty="0" smtClean="0"/>
              <a:t>練習</a:t>
            </a:r>
            <a:endParaRPr kumimoji="1" lang="ja-JP" altLang="en-US" dirty="0"/>
          </a:p>
        </p:txBody>
      </p:sp>
      <p:sp>
        <p:nvSpPr>
          <p:cNvPr id="3" name="コンテンツ プレースホルダー 2"/>
          <p:cNvSpPr>
            <a:spLocks noGrp="1"/>
          </p:cNvSpPr>
          <p:nvPr>
            <p:ph idx="1"/>
          </p:nvPr>
        </p:nvSpPr>
        <p:spPr>
          <a:xfrm>
            <a:off x="838200" y="1825625"/>
            <a:ext cx="10515600" cy="4791306"/>
          </a:xfrm>
        </p:spPr>
        <p:txBody>
          <a:bodyPr>
            <a:normAutofit/>
          </a:bodyPr>
          <a:lstStyle/>
          <a:p>
            <a:pPr marL="514350" indent="-514350">
              <a:buFont typeface="+mj-lt"/>
              <a:buAutoNum type="arabicPeriod"/>
            </a:pPr>
            <a:r>
              <a:rPr kumimoji="1" lang="ja-JP" altLang="en-US" dirty="0" smtClean="0"/>
              <a:t>好きなデータ</a:t>
            </a:r>
            <a:r>
              <a:rPr kumimoji="1" lang="en-US" altLang="ja-JP" dirty="0" smtClean="0"/>
              <a:t>(xml</a:t>
            </a:r>
            <a:r>
              <a:rPr kumimoji="1" lang="ja-JP" altLang="en-US" dirty="0" smtClean="0"/>
              <a:t>ファイル</a:t>
            </a:r>
            <a:r>
              <a:rPr kumimoji="1" lang="en-US" altLang="ja-JP" dirty="0" smtClean="0"/>
              <a:t>)</a:t>
            </a:r>
            <a:r>
              <a:rPr kumimoji="1" lang="ja-JP" altLang="en-US" dirty="0" smtClean="0"/>
              <a:t>をダウンロードする</a:t>
            </a:r>
            <a:endParaRPr kumimoji="1" lang="en-US" altLang="ja-JP" dirty="0" smtClean="0"/>
          </a:p>
          <a:p>
            <a:pPr marL="514350" indent="-514350">
              <a:buFont typeface="+mj-lt"/>
              <a:buAutoNum type="arabicPeriod"/>
            </a:pPr>
            <a:r>
              <a:rPr lang="en-US" altLang="ja-JP" dirty="0" err="1" smtClean="0"/>
              <a:t>CraftBandMesh</a:t>
            </a:r>
            <a:r>
              <a:rPr lang="ja-JP" altLang="en-US" dirty="0" smtClean="0"/>
              <a:t>の画面にドラッグ＆ドロップして開く</a:t>
            </a:r>
          </a:p>
          <a:p>
            <a:pPr marL="514350" indent="-514350">
              <a:buFont typeface="+mj-lt"/>
              <a:buAutoNum type="arabicPeriod"/>
            </a:pPr>
            <a:r>
              <a:rPr lang="ja-JP" altLang="en-US" dirty="0"/>
              <a:t>計算</a:t>
            </a:r>
            <a:r>
              <a:rPr lang="ja-JP" altLang="en-US" dirty="0" smtClean="0"/>
              <a:t>寸法</a:t>
            </a:r>
            <a:r>
              <a:rPr lang="en-US" altLang="ja-JP" dirty="0" smtClean="0"/>
              <a:t>(</a:t>
            </a:r>
            <a:r>
              <a:rPr lang="ja-JP" altLang="en-US" dirty="0" smtClean="0"/>
              <a:t>画面下側</a:t>
            </a:r>
            <a:r>
              <a:rPr lang="en-US" altLang="ja-JP" dirty="0" smtClean="0"/>
              <a:t>)</a:t>
            </a:r>
            <a:r>
              <a:rPr lang="ja-JP" altLang="en-US" dirty="0" smtClean="0"/>
              <a:t>を確認しておく</a:t>
            </a:r>
          </a:p>
          <a:p>
            <a:pPr marL="514350" indent="-514350">
              <a:buFont typeface="+mj-lt"/>
              <a:buAutoNum type="arabicPeriod"/>
            </a:pPr>
            <a:r>
              <a:rPr lang="en-US" altLang="ja-JP" dirty="0"/>
              <a:t>[</a:t>
            </a:r>
            <a:r>
              <a:rPr lang="ja-JP" altLang="en-US" dirty="0"/>
              <a:t>プレビュー</a:t>
            </a:r>
            <a:r>
              <a:rPr lang="en-US" altLang="ja-JP" dirty="0" smtClean="0"/>
              <a:t>]</a:t>
            </a:r>
            <a:r>
              <a:rPr lang="ja-JP" altLang="en-US" dirty="0" smtClean="0"/>
              <a:t>タブで</a:t>
            </a:r>
            <a:r>
              <a:rPr lang="en-US" altLang="ja-JP" dirty="0" smtClean="0"/>
              <a:t>[</a:t>
            </a:r>
            <a:r>
              <a:rPr lang="ja-JP" altLang="en-US" dirty="0" smtClean="0"/>
              <a:t>ブラウザ</a:t>
            </a:r>
            <a:r>
              <a:rPr lang="en-US" altLang="ja-JP" dirty="0" smtClean="0"/>
              <a:t>]</a:t>
            </a:r>
            <a:r>
              <a:rPr lang="ja-JP" altLang="en-US" dirty="0" smtClean="0"/>
              <a:t>表示</a:t>
            </a:r>
          </a:p>
          <a:p>
            <a:pPr lvl="1"/>
            <a:r>
              <a:rPr lang="ja-JP" altLang="en-US" dirty="0"/>
              <a:t>現在のデータ</a:t>
            </a:r>
            <a:r>
              <a:rPr lang="ja-JP" altLang="en-US" dirty="0" smtClean="0"/>
              <a:t>状態が保持される</a:t>
            </a:r>
          </a:p>
          <a:p>
            <a:pPr marL="514350" indent="-514350">
              <a:buFont typeface="+mj-lt"/>
              <a:buAutoNum type="arabicPeriod"/>
            </a:pPr>
            <a:r>
              <a:rPr lang="en-US" altLang="ja-JP" dirty="0" smtClean="0"/>
              <a:t>[</a:t>
            </a:r>
            <a:r>
              <a:rPr lang="ja-JP" altLang="en-US" dirty="0" smtClean="0"/>
              <a:t>底</a:t>
            </a:r>
            <a:r>
              <a:rPr lang="en-US" altLang="ja-JP" dirty="0" smtClean="0"/>
              <a:t>(</a:t>
            </a:r>
            <a:r>
              <a:rPr lang="ja-JP" altLang="en-US" dirty="0" smtClean="0"/>
              <a:t>縦横</a:t>
            </a:r>
            <a:r>
              <a:rPr lang="en-US" altLang="ja-JP" dirty="0" smtClean="0"/>
              <a:t>)]</a:t>
            </a:r>
            <a:r>
              <a:rPr lang="ja-JP" altLang="en-US" dirty="0" smtClean="0"/>
              <a:t>タブで横</a:t>
            </a:r>
            <a:r>
              <a:rPr lang="ja-JP" altLang="en-US" dirty="0" err="1" smtClean="0"/>
              <a:t>ひも</a:t>
            </a:r>
            <a:r>
              <a:rPr lang="ja-JP" altLang="en-US" dirty="0" smtClean="0"/>
              <a:t>・縦ひもの設定に戻る</a:t>
            </a:r>
            <a:endParaRPr lang="ja-JP" altLang="en-US" dirty="0"/>
          </a:p>
          <a:p>
            <a:pPr lvl="1"/>
            <a:r>
              <a:rPr lang="ja-JP" altLang="en-US" dirty="0" smtClean="0"/>
              <a:t>計算寸法を見ながら、本数やすき間を変更する</a:t>
            </a:r>
            <a:endParaRPr lang="en-US" altLang="ja-JP" dirty="0" smtClean="0"/>
          </a:p>
          <a:p>
            <a:pPr marL="514350" indent="-514350">
              <a:buFont typeface="+mj-lt"/>
              <a:buAutoNum type="arabicPeriod"/>
            </a:pPr>
            <a:r>
              <a:rPr lang="en-US" altLang="ja-JP" dirty="0"/>
              <a:t>[</a:t>
            </a:r>
            <a:r>
              <a:rPr lang="ja-JP" altLang="en-US" dirty="0"/>
              <a:t>プレビュー</a:t>
            </a:r>
            <a:r>
              <a:rPr lang="en-US" altLang="ja-JP" dirty="0"/>
              <a:t>]</a:t>
            </a:r>
            <a:r>
              <a:rPr lang="ja-JP" altLang="en-US" dirty="0"/>
              <a:t>タブで</a:t>
            </a:r>
            <a:r>
              <a:rPr lang="en-US" altLang="ja-JP" dirty="0"/>
              <a:t>[</a:t>
            </a:r>
            <a:r>
              <a:rPr lang="ja-JP" altLang="en-US" dirty="0"/>
              <a:t>ブラウザ</a:t>
            </a:r>
            <a:r>
              <a:rPr lang="en-US" altLang="ja-JP" dirty="0"/>
              <a:t>]</a:t>
            </a:r>
            <a:r>
              <a:rPr lang="ja-JP" altLang="en-US" dirty="0"/>
              <a:t>表示</a:t>
            </a:r>
          </a:p>
          <a:p>
            <a:pPr lvl="1"/>
            <a:r>
              <a:rPr lang="ja-JP" altLang="en-US" dirty="0" smtClean="0"/>
              <a:t>ブラウザのタブで、先の状態と比べてみよう</a:t>
            </a:r>
          </a:p>
          <a:p>
            <a:pPr marL="514350" indent="-514350">
              <a:buFont typeface="+mj-lt"/>
              <a:buAutoNum type="arabicPeriod"/>
            </a:pPr>
            <a:r>
              <a:rPr lang="en-US" altLang="ja-JP" dirty="0" smtClean="0"/>
              <a:t>[</a:t>
            </a:r>
            <a:r>
              <a:rPr lang="ja-JP" altLang="en-US" dirty="0" smtClean="0"/>
              <a:t>底</a:t>
            </a:r>
            <a:r>
              <a:rPr lang="en-US" altLang="ja-JP" dirty="0" smtClean="0"/>
              <a:t>(</a:t>
            </a:r>
            <a:r>
              <a:rPr lang="ja-JP" altLang="en-US" dirty="0" smtClean="0"/>
              <a:t>楕円</a:t>
            </a:r>
            <a:r>
              <a:rPr lang="en-US" altLang="ja-JP" dirty="0" smtClean="0"/>
              <a:t>)]</a:t>
            </a:r>
            <a:r>
              <a:rPr lang="ja-JP" altLang="en-US" dirty="0" smtClean="0"/>
              <a:t>や</a:t>
            </a:r>
            <a:r>
              <a:rPr lang="en-US" altLang="ja-JP" dirty="0" smtClean="0"/>
              <a:t>[</a:t>
            </a:r>
            <a:r>
              <a:rPr lang="ja-JP" altLang="en-US" dirty="0" smtClean="0"/>
              <a:t>側面</a:t>
            </a:r>
            <a:r>
              <a:rPr lang="en-US" altLang="ja-JP" dirty="0" smtClean="0"/>
              <a:t>]</a:t>
            </a:r>
            <a:r>
              <a:rPr lang="ja-JP" altLang="en-US" dirty="0" smtClean="0"/>
              <a:t>も変更してみよう</a:t>
            </a:r>
          </a:p>
          <a:p>
            <a:pPr marL="514350" indent="-514350">
              <a:buFont typeface="+mj-lt"/>
              <a:buAutoNum type="arabicPeriod"/>
            </a:pPr>
            <a:endParaRPr lang="ja-JP" altLang="en-US"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12</a:t>
            </a:fld>
            <a:endParaRPr lang="ja-JP" altLang="en-US" dirty="0"/>
          </a:p>
        </p:txBody>
      </p:sp>
    </p:spTree>
    <p:extLst>
      <p:ext uri="{BB962C8B-B14F-4D97-AF65-F5344CB8AC3E}">
        <p14:creationId xmlns:p14="http://schemas.microsoft.com/office/powerpoint/2010/main" val="1229118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作成</a:t>
            </a:r>
            <a:r>
              <a:rPr lang="ja-JP" altLang="en-US" dirty="0" smtClean="0"/>
              <a:t>の練習</a:t>
            </a:r>
            <a:endParaRPr kumimoji="1" lang="ja-JP" altLang="en-US" dirty="0"/>
          </a:p>
        </p:txBody>
      </p:sp>
      <p:sp>
        <p:nvSpPr>
          <p:cNvPr id="3" name="コンテンツ プレースホルダー 2"/>
          <p:cNvSpPr>
            <a:spLocks noGrp="1"/>
          </p:cNvSpPr>
          <p:nvPr>
            <p:ph idx="1"/>
          </p:nvPr>
        </p:nvSpPr>
        <p:spPr>
          <a:xfrm>
            <a:off x="838200" y="1825624"/>
            <a:ext cx="10515600" cy="4758055"/>
          </a:xfrm>
        </p:spPr>
        <p:txBody>
          <a:bodyPr>
            <a:normAutofit/>
          </a:bodyPr>
          <a:lstStyle/>
          <a:p>
            <a:pPr marL="514350" indent="-514350">
              <a:buFont typeface="+mj-lt"/>
              <a:buAutoNum type="arabicPeriod"/>
            </a:pPr>
            <a:r>
              <a:rPr lang="en-US" altLang="ja-JP" dirty="0"/>
              <a:t>[</a:t>
            </a:r>
            <a:r>
              <a:rPr lang="ja-JP" altLang="en-US" dirty="0"/>
              <a:t>ファイル</a:t>
            </a:r>
            <a:r>
              <a:rPr lang="en-US" altLang="ja-JP" dirty="0"/>
              <a:t>]</a:t>
            </a:r>
            <a:r>
              <a:rPr lang="ja-JP" altLang="en-US" dirty="0"/>
              <a:t>メニュー　→ </a:t>
            </a:r>
            <a:r>
              <a:rPr lang="en-US" altLang="ja-JP" dirty="0"/>
              <a:t>[</a:t>
            </a:r>
            <a:r>
              <a:rPr lang="ja-JP" altLang="en-US" dirty="0"/>
              <a:t>新規作成</a:t>
            </a:r>
            <a:r>
              <a:rPr lang="en-US" altLang="ja-JP" dirty="0"/>
              <a:t>]</a:t>
            </a:r>
          </a:p>
          <a:p>
            <a:pPr marL="514350" indent="-514350">
              <a:buFont typeface="+mj-lt"/>
              <a:buAutoNum type="arabicPeriod"/>
            </a:pPr>
            <a:r>
              <a:rPr lang="en-US" altLang="ja-JP" dirty="0"/>
              <a:t>[</a:t>
            </a:r>
            <a:r>
              <a:rPr lang="ja-JP" altLang="en-US" dirty="0"/>
              <a:t>編集</a:t>
            </a:r>
            <a:r>
              <a:rPr lang="en-US" altLang="ja-JP" dirty="0"/>
              <a:t>]</a:t>
            </a:r>
            <a:r>
              <a:rPr lang="ja-JP" altLang="en-US" dirty="0"/>
              <a:t>メニュー　→ </a:t>
            </a:r>
            <a:r>
              <a:rPr lang="en-US" altLang="ja-JP" dirty="0"/>
              <a:t>[</a:t>
            </a:r>
            <a:r>
              <a:rPr lang="ja-JP" altLang="en-US" dirty="0"/>
              <a:t>バンドの種類選択</a:t>
            </a:r>
            <a:r>
              <a:rPr lang="en-US" altLang="ja-JP" dirty="0"/>
              <a:t>]</a:t>
            </a:r>
          </a:p>
          <a:p>
            <a:pPr lvl="1"/>
            <a:r>
              <a:rPr lang="ja-JP" altLang="en-US" dirty="0"/>
              <a:t>対象バンドの種類名を選択する</a:t>
            </a:r>
            <a:r>
              <a:rPr lang="en-US" altLang="ja-JP" dirty="0"/>
              <a:t>(</a:t>
            </a:r>
            <a:r>
              <a:rPr lang="ja-JP" altLang="en-US" dirty="0"/>
              <a:t>変更したければ</a:t>
            </a:r>
            <a:r>
              <a:rPr lang="en-US" altLang="ja-JP" dirty="0"/>
              <a:t>)</a:t>
            </a:r>
            <a:endParaRPr lang="ja-JP" altLang="en-US" dirty="0"/>
          </a:p>
          <a:p>
            <a:pPr lvl="1"/>
            <a:r>
              <a:rPr lang="ja-JP" altLang="en-US" dirty="0"/>
              <a:t>出力時の寸法単位を選択する</a:t>
            </a:r>
            <a:r>
              <a:rPr lang="en-US" altLang="ja-JP" dirty="0"/>
              <a:t>(</a:t>
            </a:r>
            <a:r>
              <a:rPr lang="ja-JP" altLang="en-US" dirty="0"/>
              <a:t>一度だけ</a:t>
            </a:r>
            <a:r>
              <a:rPr lang="en-US" altLang="ja-JP" dirty="0"/>
              <a:t>)</a:t>
            </a:r>
            <a:endParaRPr lang="ja-JP" altLang="en-US" dirty="0"/>
          </a:p>
          <a:p>
            <a:pPr marL="514350" indent="-514350">
              <a:buFont typeface="+mj-lt"/>
              <a:buAutoNum type="arabicPeriod"/>
            </a:pPr>
            <a:r>
              <a:rPr lang="ja-JP" altLang="en-US" dirty="0"/>
              <a:t>目標寸法</a:t>
            </a:r>
            <a:r>
              <a:rPr lang="en-US" altLang="ja-JP" dirty="0"/>
              <a:t>(</a:t>
            </a:r>
            <a:r>
              <a:rPr lang="ja-JP" altLang="en-US" dirty="0"/>
              <a:t>横寸法・縦寸法・高さ寸法</a:t>
            </a:r>
            <a:r>
              <a:rPr lang="en-US" altLang="ja-JP" dirty="0"/>
              <a:t>)</a:t>
            </a:r>
            <a:r>
              <a:rPr lang="ja-JP" altLang="en-US" dirty="0"/>
              <a:t>をセットする</a:t>
            </a:r>
          </a:p>
          <a:p>
            <a:pPr lvl="1"/>
            <a:r>
              <a:rPr lang="ja-JP" altLang="en-US" dirty="0"/>
              <a:t>単位はミリメートル</a:t>
            </a:r>
          </a:p>
          <a:p>
            <a:pPr marL="514350" indent="-514350">
              <a:buFont typeface="+mj-lt"/>
              <a:buAutoNum type="arabicPeriod"/>
            </a:pPr>
            <a:r>
              <a:rPr lang="ja-JP" altLang="en-US" dirty="0"/>
              <a:t>基本の</a:t>
            </a:r>
            <a:r>
              <a:rPr lang="ja-JP" altLang="en-US" dirty="0" err="1"/>
              <a:t>ひも</a:t>
            </a:r>
            <a:r>
              <a:rPr lang="ja-JP" altLang="en-US" dirty="0"/>
              <a:t>幅をセットする</a:t>
            </a:r>
            <a:endParaRPr lang="en-US" altLang="ja-JP" dirty="0"/>
          </a:p>
          <a:p>
            <a:pPr marL="514350" indent="-514350">
              <a:buFont typeface="+mj-lt"/>
              <a:buAutoNum type="arabicPeriod"/>
            </a:pPr>
            <a:r>
              <a:rPr lang="en-US" altLang="ja-JP" dirty="0"/>
              <a:t>[</a:t>
            </a:r>
            <a:r>
              <a:rPr lang="ja-JP" altLang="en-US" dirty="0"/>
              <a:t>概算</a:t>
            </a:r>
            <a:r>
              <a:rPr lang="en-US" altLang="ja-JP" dirty="0"/>
              <a:t>]</a:t>
            </a:r>
            <a:r>
              <a:rPr lang="ja-JP" altLang="en-US" dirty="0"/>
              <a:t>ボタンをクリック</a:t>
            </a:r>
          </a:p>
          <a:p>
            <a:pPr marL="514350" indent="-514350">
              <a:buFont typeface="+mj-lt"/>
              <a:buAutoNum type="arabicPeriod"/>
            </a:pPr>
            <a:r>
              <a:rPr lang="en-US" altLang="ja-JP" dirty="0"/>
              <a:t>[</a:t>
            </a:r>
            <a:r>
              <a:rPr lang="ja-JP" altLang="en-US" dirty="0"/>
              <a:t>プレビュー</a:t>
            </a:r>
            <a:r>
              <a:rPr lang="en-US" altLang="ja-JP" dirty="0"/>
              <a:t>]</a:t>
            </a:r>
            <a:r>
              <a:rPr lang="ja-JP" altLang="en-US" dirty="0"/>
              <a:t>を見ながら、横</a:t>
            </a:r>
            <a:r>
              <a:rPr lang="ja-JP" altLang="en-US" dirty="0" err="1"/>
              <a:t>ひも</a:t>
            </a:r>
            <a:r>
              <a:rPr lang="ja-JP" altLang="en-US" dirty="0"/>
              <a:t>・縦ひもの本数・すき間を</a:t>
            </a:r>
            <a:r>
              <a:rPr lang="ja-JP" altLang="en-US" dirty="0" smtClean="0"/>
              <a:t>調整</a:t>
            </a:r>
            <a:endParaRPr lang="en-US" altLang="ja-JP" dirty="0" smtClean="0"/>
          </a:p>
          <a:p>
            <a:pPr marL="514350" indent="-514350">
              <a:buFont typeface="+mj-lt"/>
              <a:buAutoNum type="arabicPeriod"/>
            </a:pPr>
            <a:r>
              <a:rPr lang="en-US" altLang="ja-JP" dirty="0" smtClean="0"/>
              <a:t>[</a:t>
            </a:r>
            <a:r>
              <a:rPr lang="ja-JP" altLang="en-US" dirty="0" smtClean="0"/>
              <a:t>ファイル</a:t>
            </a:r>
            <a:r>
              <a:rPr lang="en-US" altLang="ja-JP" dirty="0" smtClean="0"/>
              <a:t>]</a:t>
            </a:r>
            <a:r>
              <a:rPr lang="ja-JP" altLang="en-US" dirty="0" smtClean="0"/>
              <a:t>メニュー　→ </a:t>
            </a:r>
            <a:r>
              <a:rPr lang="en-US" altLang="ja-JP" dirty="0" smtClean="0"/>
              <a:t>[</a:t>
            </a:r>
            <a:r>
              <a:rPr lang="ja-JP" altLang="en-US" dirty="0" smtClean="0"/>
              <a:t>名前をつけて保存</a:t>
            </a:r>
            <a:r>
              <a:rPr lang="en-US" altLang="ja-JP"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13</a:t>
            </a:fld>
            <a:endParaRPr lang="ja-JP" altLang="en-US" dirty="0"/>
          </a:p>
        </p:txBody>
      </p:sp>
    </p:spTree>
    <p:extLst>
      <p:ext uri="{BB962C8B-B14F-4D97-AF65-F5344CB8AC3E}">
        <p14:creationId xmlns:p14="http://schemas.microsoft.com/office/powerpoint/2010/main" val="139345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a:t>
            </a:r>
            <a:r>
              <a:rPr lang="ja-JP" altLang="ja-JP" dirty="0" smtClean="0"/>
              <a:t>設定</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バンドの種類</a:t>
            </a:r>
          </a:p>
          <a:p>
            <a:pPr marL="457200" lvl="1" indent="0">
              <a:buNone/>
            </a:pPr>
            <a:r>
              <a:rPr lang="ja-JP" altLang="en-US" dirty="0" smtClean="0"/>
              <a:t>バンドに名前をつけて、本幅</a:t>
            </a:r>
            <a:r>
              <a:rPr lang="en-US" altLang="ja-JP" dirty="0" smtClean="0"/>
              <a:t>(</a:t>
            </a:r>
            <a:r>
              <a:rPr lang="ja-JP" altLang="en-US" dirty="0" smtClean="0"/>
              <a:t>何本</a:t>
            </a:r>
            <a:r>
              <a:rPr lang="ja-JP" altLang="en-US" dirty="0" err="1" smtClean="0"/>
              <a:t>どり</a:t>
            </a:r>
            <a:r>
              <a:rPr lang="en-US" altLang="ja-JP" dirty="0" smtClean="0"/>
              <a:t>)</a:t>
            </a:r>
            <a:r>
              <a:rPr lang="ja-JP" altLang="en-US" dirty="0" smtClean="0"/>
              <a:t>やバンド幅、使用する色を登録する</a:t>
            </a:r>
          </a:p>
          <a:p>
            <a:pPr marL="457200" lvl="1" indent="0">
              <a:buNone/>
            </a:pPr>
            <a:r>
              <a:rPr lang="ja-JP" altLang="en-US" dirty="0"/>
              <a:t>長さ</a:t>
            </a:r>
            <a:r>
              <a:rPr lang="ja-JP" altLang="en-US" dirty="0" smtClean="0"/>
              <a:t>と重さの換算も可能</a:t>
            </a:r>
          </a:p>
          <a:p>
            <a:r>
              <a:rPr kumimoji="1" lang="ja-JP" altLang="en-US" dirty="0" smtClean="0"/>
              <a:t>編みかた</a:t>
            </a:r>
          </a:p>
          <a:p>
            <a:pPr marL="457200" lvl="1" indent="0">
              <a:buNone/>
            </a:pPr>
            <a:r>
              <a:rPr lang="ja-JP" altLang="en-US" dirty="0" smtClean="0"/>
              <a:t>側面、縁、楕円底で使う様々な編みかたに、名前をつけて登録する</a:t>
            </a:r>
          </a:p>
          <a:p>
            <a:pPr marL="457200" lvl="1" indent="0">
              <a:buNone/>
            </a:pPr>
            <a:r>
              <a:rPr lang="ja-JP" altLang="en-US" dirty="0" smtClean="0"/>
              <a:t>長さの計算は、ここに登録したパラメータをもとに行われる</a:t>
            </a:r>
            <a:endParaRPr lang="ja-JP" altLang="en-US" dirty="0"/>
          </a:p>
          <a:p>
            <a:r>
              <a:rPr kumimoji="1" lang="ja-JP" altLang="en-US" dirty="0" smtClean="0"/>
              <a:t>付属品</a:t>
            </a:r>
          </a:p>
          <a:p>
            <a:pPr marL="457200" lvl="1" indent="0">
              <a:buNone/>
            </a:pPr>
            <a:r>
              <a:rPr lang="ja-JP" altLang="en-US" dirty="0" smtClean="0"/>
              <a:t>本体以外で使用する様々な付属品を、名前をつけて登録する</a:t>
            </a:r>
          </a:p>
          <a:p>
            <a:pPr marL="457200" lvl="1" indent="0">
              <a:buNone/>
            </a:pPr>
            <a:r>
              <a:rPr lang="ja-JP" altLang="en-US" dirty="0" smtClean="0"/>
              <a:t>付属品の長さから、必要な</a:t>
            </a:r>
            <a:r>
              <a:rPr lang="ja-JP" altLang="en-US" dirty="0" err="1" smtClean="0"/>
              <a:t>ひ</a:t>
            </a:r>
            <a:r>
              <a:rPr lang="ja-JP" altLang="en-US" dirty="0" smtClean="0"/>
              <a:t>もの長さを計算するためのパラメータも登録する</a:t>
            </a:r>
          </a:p>
          <a:p>
            <a:r>
              <a:rPr kumimoji="1" lang="ja-JP" altLang="en-US" dirty="0" smtClean="0"/>
              <a:t>描画色</a:t>
            </a:r>
          </a:p>
          <a:p>
            <a:pPr lvl="1"/>
            <a:r>
              <a:rPr lang="ja-JP" altLang="en-US" dirty="0" smtClean="0"/>
              <a:t>プレビュー画面に表示する色の</a:t>
            </a:r>
            <a:r>
              <a:rPr lang="en-US" altLang="ja-JP" dirty="0" smtClean="0"/>
              <a:t>RGB</a:t>
            </a:r>
            <a:r>
              <a:rPr lang="ja-JP" altLang="en-US" dirty="0" smtClean="0"/>
              <a:t>値を登録する</a:t>
            </a:r>
            <a:endParaRPr lang="ja-JP" altLang="en-US" dirty="0"/>
          </a:p>
          <a:p>
            <a:r>
              <a:rPr kumimoji="1" lang="ja-JP" altLang="en-US" dirty="0" smtClean="0"/>
              <a:t>基本設定</a:t>
            </a:r>
            <a:endParaRPr kumimoji="1" lang="en-US" altLang="ja-JP" dirty="0" smtClean="0"/>
          </a:p>
          <a:p>
            <a:pPr marL="457200" lvl="1" indent="0">
              <a:buNone/>
            </a:pPr>
            <a:r>
              <a:rPr lang="ja-JP" altLang="en-US" dirty="0" smtClean="0"/>
              <a:t>設定データは</a:t>
            </a:r>
            <a:r>
              <a:rPr lang="en-US" altLang="ja-JP" dirty="0" smtClean="0"/>
              <a:t>1</a:t>
            </a:r>
            <a:r>
              <a:rPr lang="ja-JP" altLang="en-US" dirty="0" err="1" smtClean="0"/>
              <a:t>つの</a:t>
            </a:r>
            <a:r>
              <a:rPr lang="en-US" altLang="ja-JP" dirty="0" smtClean="0"/>
              <a:t>XML</a:t>
            </a:r>
            <a:r>
              <a:rPr lang="ja-JP" altLang="en-US" dirty="0" smtClean="0"/>
              <a:t>ファイルに保存されるが、そのファイルを切り替えることができる</a:t>
            </a:r>
            <a:endParaRPr kumimoji="1"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14</a:t>
            </a:fld>
            <a:endParaRPr lang="ja-JP" altLang="en-US" dirty="0"/>
          </a:p>
        </p:txBody>
      </p:sp>
    </p:spTree>
    <p:extLst>
      <p:ext uri="{BB962C8B-B14F-4D97-AF65-F5344CB8AC3E}">
        <p14:creationId xmlns:p14="http://schemas.microsoft.com/office/powerpoint/2010/main" val="2414759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バンドの種類</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838200" y="2088793"/>
            <a:ext cx="10515600" cy="3825002"/>
          </a:xfrm>
          <a:prstGeom prst="rect">
            <a:avLst/>
          </a:prstGeom>
        </p:spPr>
      </p:pic>
      <p:sp>
        <p:nvSpPr>
          <p:cNvPr id="3" name="スライド番号プレースホルダー 2"/>
          <p:cNvSpPr>
            <a:spLocks noGrp="1"/>
          </p:cNvSpPr>
          <p:nvPr>
            <p:ph type="sldNum" sz="quarter" idx="12"/>
          </p:nvPr>
        </p:nvSpPr>
        <p:spPr/>
        <p:txBody>
          <a:bodyPr/>
          <a:lstStyle/>
          <a:p>
            <a:fld id="{85355F05-21E0-44FA-B6D9-03F8BCA6895D}" type="slidenum">
              <a:rPr lang="ja-JP" altLang="en-US" smtClean="0"/>
              <a:pPr/>
              <a:t>15</a:t>
            </a:fld>
            <a:endParaRPr lang="ja-JP" altLang="en-US" dirty="0"/>
          </a:p>
        </p:txBody>
      </p:sp>
    </p:spTree>
    <p:extLst>
      <p:ext uri="{BB962C8B-B14F-4D97-AF65-F5344CB8AC3E}">
        <p14:creationId xmlns:p14="http://schemas.microsoft.com/office/powerpoint/2010/main" val="2473859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05609108"/>
              </p:ext>
            </p:extLst>
          </p:nvPr>
        </p:nvGraphicFramePr>
        <p:xfrm>
          <a:off x="231371" y="191192"/>
          <a:ext cx="11763895" cy="6385650"/>
        </p:xfrm>
        <a:graphic>
          <a:graphicData uri="http://schemas.openxmlformats.org/drawingml/2006/table">
            <a:tbl>
              <a:tblPr firstRow="1" bandRow="1">
                <a:tableStyleId>{93296810-A885-4BE3-A3E7-6D5BEEA58F35}</a:tableStyleId>
              </a:tblPr>
              <a:tblGrid>
                <a:gridCol w="3243349"/>
                <a:gridCol w="1047404"/>
                <a:gridCol w="2443941"/>
                <a:gridCol w="5029201"/>
              </a:tblGrid>
              <a:tr h="384343">
                <a:tc>
                  <a:txBody>
                    <a:bodyPr/>
                    <a:lstStyle/>
                    <a:p>
                      <a:r>
                        <a:rPr kumimoji="1" lang="ja-JP" altLang="en-US" dirty="0" smtClean="0"/>
                        <a:t>項目名</a:t>
                      </a:r>
                      <a:endParaRPr kumimoji="1" lang="ja-JP" altLang="en-US" dirty="0"/>
                    </a:p>
                  </a:txBody>
                  <a:tcPr/>
                </a:tc>
                <a:tc>
                  <a:txBody>
                    <a:bodyPr/>
                    <a:lstStyle/>
                    <a:p>
                      <a:pPr algn="ctr"/>
                      <a:r>
                        <a:rPr kumimoji="1" lang="ja-JP" altLang="en-US" dirty="0" smtClean="0"/>
                        <a:t>重要度</a:t>
                      </a:r>
                      <a:endParaRPr kumimoji="1" lang="ja-JP" altLang="en-US" dirty="0"/>
                    </a:p>
                  </a:txBody>
                  <a:tcPr/>
                </a:tc>
                <a:tc>
                  <a:txBody>
                    <a:bodyPr/>
                    <a:lstStyle/>
                    <a:p>
                      <a:r>
                        <a:rPr kumimoji="1" lang="ja-JP" altLang="en-US" dirty="0" smtClean="0"/>
                        <a:t>設定値</a:t>
                      </a:r>
                      <a:endParaRPr kumimoji="1" lang="ja-JP" altLang="en-US" dirty="0"/>
                    </a:p>
                  </a:txBody>
                  <a:tcPr/>
                </a:tc>
                <a:tc>
                  <a:txBody>
                    <a:bodyPr/>
                    <a:lstStyle/>
                    <a:p>
                      <a:r>
                        <a:rPr kumimoji="1" lang="ja-JP" altLang="en-US" dirty="0" smtClean="0"/>
                        <a:t>設定内容</a:t>
                      </a:r>
                      <a:endParaRPr kumimoji="1" lang="ja-JP" altLang="en-US" dirty="0"/>
                    </a:p>
                  </a:txBody>
                  <a:tcPr/>
                </a:tc>
              </a:tr>
              <a:tr h="384343">
                <a:tc>
                  <a:txBody>
                    <a:bodyPr/>
                    <a:lstStyle/>
                    <a:p>
                      <a:r>
                        <a:rPr kumimoji="1" lang="ja-JP" altLang="en-US" dirty="0" smtClean="0"/>
                        <a:t>バンドの種類名</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他と重複しない文字列</a:t>
                      </a:r>
                      <a:endParaRPr kumimoji="1" lang="ja-JP" altLang="en-US" dirty="0"/>
                    </a:p>
                  </a:txBody>
                  <a:tcPr/>
                </a:tc>
                <a:tc>
                  <a:txBody>
                    <a:bodyPr/>
                    <a:lstStyle/>
                    <a:p>
                      <a:r>
                        <a:rPr kumimoji="1" lang="ja-JP" altLang="en-US" dirty="0" smtClean="0"/>
                        <a:t>そのバンドを特定する名前</a:t>
                      </a:r>
                      <a:endParaRPr kumimoji="1" lang="ja-JP" altLang="en-US" dirty="0"/>
                    </a:p>
                  </a:txBody>
                  <a:tcPr/>
                </a:tc>
              </a:tr>
              <a:tr h="384343">
                <a:tc>
                  <a:txBody>
                    <a:bodyPr/>
                    <a:lstStyle/>
                    <a:p>
                      <a:r>
                        <a:rPr kumimoji="1" lang="ja-JP" altLang="en-US" dirty="0" smtClean="0"/>
                        <a:t>本幅</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整数</a:t>
                      </a:r>
                      <a:endParaRPr kumimoji="1" lang="ja-JP" altLang="en-US" dirty="0"/>
                    </a:p>
                  </a:txBody>
                  <a:tcPr/>
                </a:tc>
                <a:tc>
                  <a:txBody>
                    <a:bodyPr/>
                    <a:lstStyle/>
                    <a:p>
                      <a:r>
                        <a:rPr kumimoji="1" lang="ja-JP" altLang="en-US" dirty="0" smtClean="0"/>
                        <a:t>何本幅のバンドか</a:t>
                      </a:r>
                      <a:endParaRPr kumimoji="1" lang="ja-JP" altLang="en-US" dirty="0"/>
                    </a:p>
                  </a:txBody>
                  <a:tcPr/>
                </a:tc>
              </a:tr>
              <a:tr h="384343">
                <a:tc>
                  <a:txBody>
                    <a:bodyPr/>
                    <a:lstStyle/>
                    <a:p>
                      <a:r>
                        <a:rPr kumimoji="1" lang="ja-JP" altLang="en-US" dirty="0" smtClean="0"/>
                        <a:t>バンド幅</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小数値</a:t>
                      </a:r>
                      <a:endParaRPr kumimoji="1" lang="ja-JP" altLang="en-US" dirty="0"/>
                    </a:p>
                  </a:txBody>
                  <a:tcPr/>
                </a:tc>
                <a:tc>
                  <a:txBody>
                    <a:bodyPr/>
                    <a:lstStyle/>
                    <a:p>
                      <a:r>
                        <a:rPr kumimoji="1" lang="ja-JP" altLang="en-US" dirty="0" smtClean="0"/>
                        <a:t>そのバンドの幅を</a:t>
                      </a:r>
                      <a:r>
                        <a:rPr kumimoji="1" lang="en-US" altLang="ja-JP" dirty="0" smtClean="0"/>
                        <a:t>mm</a:t>
                      </a:r>
                      <a:r>
                        <a:rPr kumimoji="1" lang="ja-JP" altLang="en-US" dirty="0" smtClean="0"/>
                        <a:t>単位で設定する</a:t>
                      </a:r>
                      <a:endParaRPr kumimoji="1" lang="ja-JP" altLang="en-US" dirty="0"/>
                    </a:p>
                  </a:txBody>
                  <a:tcPr/>
                </a:tc>
              </a:tr>
              <a:tr h="332992">
                <a:tc>
                  <a:txBody>
                    <a:bodyPr/>
                    <a:lstStyle/>
                    <a:p>
                      <a:r>
                        <a:rPr kumimoji="1" lang="ja-JP" altLang="en-US" dirty="0" smtClean="0"/>
                        <a:t>底の厚さ</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小数値</a:t>
                      </a:r>
                      <a:endParaRPr kumimoji="1" lang="ja-JP" altLang="en-US" dirty="0"/>
                    </a:p>
                  </a:txBody>
                  <a:tcPr/>
                </a:tc>
                <a:tc>
                  <a:txBody>
                    <a:bodyPr/>
                    <a:lstStyle/>
                    <a:p>
                      <a:r>
                        <a:rPr kumimoji="1" lang="ja-JP" altLang="en-US" dirty="0" smtClean="0"/>
                        <a:t>底を立ち上げた時や、側面の厚さとしてプラスされる値。厚いひもは多く、薄いひもは少ない</a:t>
                      </a:r>
                      <a:endParaRPr kumimoji="1" lang="ja-JP" altLang="en-US" dirty="0"/>
                    </a:p>
                  </a:txBody>
                  <a:tcPr/>
                </a:tc>
              </a:tr>
              <a:tr h="663384">
                <a:tc>
                  <a:txBody>
                    <a:bodyPr/>
                    <a:lstStyle/>
                    <a:p>
                      <a:r>
                        <a:rPr kumimoji="1" lang="ja-JP" altLang="en-US" dirty="0" smtClean="0"/>
                        <a:t>長さと重さ</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&lt;</a:t>
                      </a:r>
                      <a:r>
                        <a:rPr kumimoji="1" lang="ja-JP" altLang="en-US" dirty="0" smtClean="0"/>
                        <a:t>数値</a:t>
                      </a:r>
                      <a:r>
                        <a:rPr kumimoji="1" lang="en-US" altLang="ja-JP" dirty="0" smtClean="0"/>
                        <a:t>&gt;&lt;</a:t>
                      </a:r>
                      <a:r>
                        <a:rPr kumimoji="1" lang="ja-JP" altLang="en-US" dirty="0" smtClean="0"/>
                        <a:t>単位</a:t>
                      </a:r>
                      <a:r>
                        <a:rPr kumimoji="1" lang="en-US" altLang="ja-JP" dirty="0" smtClean="0"/>
                        <a:t>&gt;</a:t>
                      </a:r>
                      <a:br>
                        <a:rPr kumimoji="1" lang="en-US" altLang="ja-JP" dirty="0" smtClean="0"/>
                      </a:br>
                      <a:r>
                        <a:rPr kumimoji="1" lang="ja-JP" altLang="en-US" dirty="0" smtClean="0"/>
                        <a:t>　　　</a:t>
                      </a:r>
                      <a:r>
                        <a:rPr kumimoji="1" lang="en-US" altLang="ja-JP" dirty="0" smtClean="0"/>
                        <a:t>=&lt;</a:t>
                      </a:r>
                      <a:r>
                        <a:rPr kumimoji="1" lang="ja-JP" altLang="en-US" dirty="0" smtClean="0"/>
                        <a:t>数値</a:t>
                      </a:r>
                      <a:r>
                        <a:rPr kumimoji="1" lang="en-US" altLang="ja-JP" dirty="0" smtClean="0"/>
                        <a:t>&gt;&lt;</a:t>
                      </a:r>
                      <a:r>
                        <a:rPr kumimoji="1" lang="ja-JP" altLang="en-US" dirty="0" smtClean="0"/>
                        <a:t>単位</a:t>
                      </a:r>
                      <a:r>
                        <a:rPr kumimoji="1" lang="en-US" altLang="ja-JP" dirty="0" smtClean="0"/>
                        <a:t>&gt;</a:t>
                      </a:r>
                      <a:endParaRPr kumimoji="1" lang="ja-JP" altLang="en-US" dirty="0"/>
                    </a:p>
                  </a:txBody>
                  <a:tcPr/>
                </a:tc>
                <a:tc>
                  <a:txBody>
                    <a:bodyPr/>
                    <a:lstStyle/>
                    <a:p>
                      <a:r>
                        <a:rPr kumimoji="1" lang="ja-JP" altLang="en-US" dirty="0" smtClean="0"/>
                        <a:t>長さと重さの比率をセットしておくと、</a:t>
                      </a:r>
                      <a:br>
                        <a:rPr kumimoji="1" lang="ja-JP" altLang="en-US" dirty="0" smtClean="0"/>
                      </a:br>
                      <a:r>
                        <a:rPr kumimoji="1" lang="en-US" altLang="ja-JP" dirty="0" smtClean="0"/>
                        <a:t>[</a:t>
                      </a:r>
                      <a:r>
                        <a:rPr kumimoji="1" lang="ja-JP" altLang="en-US" dirty="0" smtClean="0"/>
                        <a:t>長さと重さ</a:t>
                      </a:r>
                      <a:r>
                        <a:rPr kumimoji="1" lang="en-US" altLang="ja-JP" dirty="0" smtClean="0"/>
                        <a:t>]</a:t>
                      </a:r>
                      <a:r>
                        <a:rPr kumimoji="1" lang="ja-JP" altLang="en-US" dirty="0" smtClean="0"/>
                        <a:t>ボタンで換算できる</a:t>
                      </a:r>
                      <a:endParaRPr kumimoji="1" lang="ja-JP" altLang="en-US" dirty="0"/>
                    </a:p>
                  </a:txBody>
                  <a:tcPr/>
                </a:tc>
              </a:tr>
              <a:tr h="384343">
                <a:tc>
                  <a:txBody>
                    <a:bodyPr/>
                    <a:lstStyle/>
                    <a:p>
                      <a:r>
                        <a:rPr kumimoji="1" lang="ja-JP" altLang="en-US" dirty="0" smtClean="0"/>
                        <a:t>短い横</a:t>
                      </a:r>
                      <a:r>
                        <a:rPr kumimoji="1" lang="ja-JP" altLang="en-US" dirty="0" err="1" smtClean="0"/>
                        <a:t>ひも</a:t>
                      </a:r>
                      <a:r>
                        <a:rPr kumimoji="1" lang="ja-JP" altLang="en-US" dirty="0" smtClean="0"/>
                        <a:t>長のばらつき</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endParaRPr kumimoji="1" lang="ja-JP" altLang="en-US" dirty="0"/>
                    </a:p>
                  </a:txBody>
                  <a:tcPr/>
                </a:tc>
                <a:tc>
                  <a:txBody>
                    <a:bodyPr/>
                    <a:lstStyle/>
                    <a:p>
                      <a:r>
                        <a:rPr kumimoji="1" lang="ja-JP" altLang="en-US" dirty="0" smtClean="0"/>
                        <a:t>短い横</a:t>
                      </a:r>
                      <a:r>
                        <a:rPr kumimoji="1" lang="ja-JP" altLang="en-US" dirty="0" err="1" smtClean="0"/>
                        <a:t>ひ</a:t>
                      </a:r>
                      <a:r>
                        <a:rPr kumimoji="1" lang="ja-JP" altLang="en-US" dirty="0" smtClean="0"/>
                        <a:t>もの長さを、この長さだけ短く出力する</a:t>
                      </a:r>
                      <a:endParaRPr kumimoji="1" lang="ja-JP" altLang="en-US" dirty="0"/>
                    </a:p>
                  </a:txBody>
                  <a:tcPr/>
                </a:tc>
              </a:tr>
              <a:tr h="384343">
                <a:tc>
                  <a:txBody>
                    <a:bodyPr/>
                    <a:lstStyle/>
                    <a:p>
                      <a:r>
                        <a:rPr kumimoji="1" lang="ja-JP" altLang="en-US" dirty="0" smtClean="0"/>
                        <a:t>縦</a:t>
                      </a:r>
                      <a:r>
                        <a:rPr kumimoji="1" lang="ja-JP" altLang="en-US" dirty="0" err="1" smtClean="0"/>
                        <a:t>ひも</a:t>
                      </a:r>
                      <a:r>
                        <a:rPr kumimoji="1" lang="ja-JP" altLang="en-US" dirty="0" smtClean="0"/>
                        <a:t>間の最小間隔</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r>
                        <a:rPr kumimoji="1" lang="ja-JP" altLang="en-US" dirty="0" smtClean="0"/>
                        <a:t>この長さより短い場合は、警告となり設定不可</a:t>
                      </a:r>
                      <a:endParaRPr kumimoji="1" lang="ja-JP" altLang="en-US" dirty="0"/>
                    </a:p>
                  </a:txBody>
                  <a:tcPr/>
                </a:tc>
              </a:tr>
              <a:tr h="384343">
                <a:tc>
                  <a:txBody>
                    <a:bodyPr/>
                    <a:lstStyle/>
                    <a:p>
                      <a:r>
                        <a:rPr kumimoji="1" lang="ja-JP" altLang="en-US" dirty="0" smtClean="0"/>
                        <a:t>垂直</a:t>
                      </a:r>
                      <a:r>
                        <a:rPr kumimoji="1" lang="ja-JP" altLang="en-US" dirty="0" err="1" smtClean="0"/>
                        <a:t>ひも</a:t>
                      </a:r>
                      <a:r>
                        <a:rPr kumimoji="1" lang="ja-JP" altLang="en-US" dirty="0" smtClean="0"/>
                        <a:t>加算初期値</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r>
                        <a:rPr kumimoji="1" lang="en-US" altLang="ja-JP" dirty="0" smtClean="0"/>
                        <a:t>[</a:t>
                      </a:r>
                      <a:r>
                        <a:rPr kumimoji="1" lang="ja-JP" altLang="en-US" dirty="0" smtClean="0"/>
                        <a:t>底</a:t>
                      </a:r>
                      <a:r>
                        <a:rPr kumimoji="1" lang="en-US" altLang="ja-JP" dirty="0" smtClean="0"/>
                        <a:t>(</a:t>
                      </a:r>
                      <a:r>
                        <a:rPr kumimoji="1" lang="ja-JP" altLang="en-US" dirty="0" smtClean="0"/>
                        <a:t>縦横</a:t>
                      </a:r>
                      <a:r>
                        <a:rPr kumimoji="1" lang="en-US" altLang="ja-JP" dirty="0" smtClean="0"/>
                        <a:t>)]</a:t>
                      </a:r>
                      <a:r>
                        <a:rPr kumimoji="1" lang="ja-JP" altLang="en-US" dirty="0" smtClean="0"/>
                        <a:t>タブの「垂直</a:t>
                      </a:r>
                      <a:r>
                        <a:rPr kumimoji="1" lang="ja-JP" altLang="en-US" dirty="0" err="1" smtClean="0"/>
                        <a:t>ひも</a:t>
                      </a:r>
                      <a:r>
                        <a:rPr kumimoji="1" lang="ja-JP" altLang="en-US" dirty="0" smtClean="0"/>
                        <a:t>長加算」の初期値</a:t>
                      </a:r>
                      <a:endParaRPr kumimoji="1" lang="ja-JP" altLang="en-US" dirty="0"/>
                    </a:p>
                  </a:txBody>
                  <a:tcPr/>
                </a:tc>
              </a:tr>
              <a:tr h="470070">
                <a:tc>
                  <a:txBody>
                    <a:bodyPr/>
                    <a:lstStyle/>
                    <a:p>
                      <a:r>
                        <a:rPr kumimoji="1" lang="ja-JP" altLang="en-US" dirty="0" smtClean="0"/>
                        <a:t>立ち上げ時の四角底周の増分</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r>
                        <a:rPr kumimoji="1" lang="ja-JP" altLang="en-US" dirty="0" smtClean="0"/>
                        <a:t>四角底の側面の周は、底の周にこの値をプラス</a:t>
                      </a:r>
                      <a:endParaRPr kumimoji="1" lang="ja-JP" altLang="en-US" dirty="0"/>
                    </a:p>
                  </a:txBody>
                  <a:tcPr/>
                </a:tc>
              </a:tr>
              <a:tr h="384343">
                <a:tc>
                  <a:txBody>
                    <a:bodyPr/>
                    <a:lstStyle/>
                    <a:p>
                      <a:r>
                        <a:rPr kumimoji="1" lang="ja-JP" altLang="en-US" dirty="0" smtClean="0"/>
                        <a:t>差しひもの</a:t>
                      </a:r>
                      <a:r>
                        <a:rPr kumimoji="1" lang="ja-JP" altLang="en-US" dirty="0" err="1" smtClean="0"/>
                        <a:t>径</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r>
                        <a:rPr kumimoji="1" lang="en-US" altLang="ja-JP" dirty="0" smtClean="0"/>
                        <a:t>[</a:t>
                      </a:r>
                      <a:r>
                        <a:rPr kumimoji="1" lang="ja-JP" altLang="en-US" dirty="0" smtClean="0"/>
                        <a:t>底</a:t>
                      </a:r>
                      <a:r>
                        <a:rPr kumimoji="1" lang="en-US" altLang="ja-JP" dirty="0" smtClean="0"/>
                        <a:t>(</a:t>
                      </a:r>
                      <a:r>
                        <a:rPr kumimoji="1" lang="ja-JP" altLang="en-US" dirty="0" smtClean="0"/>
                        <a:t>楕円</a:t>
                      </a:r>
                      <a:r>
                        <a:rPr kumimoji="1" lang="en-US" altLang="ja-JP" dirty="0" smtClean="0"/>
                        <a:t>)]</a:t>
                      </a:r>
                      <a:r>
                        <a:rPr kumimoji="1" lang="ja-JP" altLang="en-US" dirty="0" smtClean="0"/>
                        <a:t>で差しひもに対して</a:t>
                      </a:r>
                      <a:r>
                        <a:rPr kumimoji="1" lang="ja-JP" altLang="en-US" dirty="0" err="1" smtClean="0"/>
                        <a:t>に</a:t>
                      </a:r>
                      <a:r>
                        <a:rPr kumimoji="1" lang="ja-JP" altLang="en-US" dirty="0" smtClean="0"/>
                        <a:t>プラスされる径</a:t>
                      </a:r>
                      <a:endParaRPr kumimoji="1" lang="ja-JP" altLang="en-US" dirty="0"/>
                    </a:p>
                  </a:txBody>
                  <a:tcPr/>
                </a:tc>
              </a:tr>
              <a:tr h="384343">
                <a:tc>
                  <a:txBody>
                    <a:bodyPr/>
                    <a:lstStyle/>
                    <a:p>
                      <a:r>
                        <a:rPr kumimoji="1" lang="ja-JP" altLang="en-US" dirty="0" smtClean="0"/>
                        <a:t>差し</a:t>
                      </a:r>
                      <a:r>
                        <a:rPr kumimoji="1" lang="ja-JP" altLang="en-US" dirty="0" err="1" smtClean="0"/>
                        <a:t>ひも</a:t>
                      </a:r>
                      <a:r>
                        <a:rPr kumimoji="1" lang="ja-JP" altLang="en-US" dirty="0" smtClean="0"/>
                        <a:t>長加算初期値</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r>
                        <a:rPr kumimoji="1" lang="ja-JP" altLang="en-US" dirty="0" smtClean="0"/>
                        <a:t>差しひもの「</a:t>
                      </a:r>
                      <a:r>
                        <a:rPr kumimoji="1" lang="ja-JP" altLang="en-US" dirty="0" err="1" smtClean="0"/>
                        <a:t>ひも</a:t>
                      </a:r>
                      <a:r>
                        <a:rPr kumimoji="1" lang="ja-JP" altLang="en-US" dirty="0" smtClean="0"/>
                        <a:t>長加算」の初期値</a:t>
                      </a:r>
                      <a:endParaRPr kumimoji="1" lang="ja-JP" altLang="en-US" dirty="0"/>
                    </a:p>
                  </a:txBody>
                  <a:tcPr/>
                </a:tc>
              </a:tr>
              <a:tr h="384343">
                <a:tc>
                  <a:txBody>
                    <a:bodyPr/>
                    <a:lstStyle/>
                    <a:p>
                      <a:r>
                        <a:rPr kumimoji="1" lang="ja-JP" altLang="en-US" dirty="0" smtClean="0"/>
                        <a:t>楕円底円弧の半径加算</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r>
                        <a:rPr kumimoji="1" lang="ja-JP" altLang="en-US" sz="1800" kern="1200" dirty="0" smtClean="0">
                          <a:effectLst/>
                        </a:rPr>
                        <a:t>底の円弧を計算する時に、半径に加算する値</a:t>
                      </a:r>
                      <a:endParaRPr kumimoji="1" lang="ja-JP" altLang="en-US" dirty="0"/>
                    </a:p>
                  </a:txBody>
                  <a:tcPr/>
                </a:tc>
              </a:tr>
              <a:tr h="384343">
                <a:tc>
                  <a:txBody>
                    <a:bodyPr/>
                    <a:lstStyle/>
                    <a:p>
                      <a:r>
                        <a:rPr kumimoji="1" lang="ja-JP" altLang="en-US" dirty="0" smtClean="0"/>
                        <a:t>楕円底周の加算</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effectLst/>
                        </a:rPr>
                        <a:t>縦ひも</a:t>
                      </a:r>
                      <a:r>
                        <a:rPr kumimoji="1" lang="en-US" altLang="ja-JP" sz="1800" kern="1200" dirty="0" smtClean="0">
                          <a:effectLst/>
                        </a:rPr>
                        <a:t>+</a:t>
                      </a:r>
                      <a:r>
                        <a:rPr kumimoji="1" lang="ja-JP" altLang="en-US" sz="1800" kern="1200" dirty="0" smtClean="0">
                          <a:effectLst/>
                        </a:rPr>
                        <a:t>横ひもで作られる長方形に加算する値</a:t>
                      </a:r>
                      <a:endParaRPr kumimoji="1" lang="ja-JP" altLang="en-US" dirty="0"/>
                    </a:p>
                  </a:txBody>
                  <a:tcPr/>
                </a:tc>
              </a:tr>
              <a:tr h="38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立ち上げ時の楕円底周の増分</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楕円底の側面の周は、底の周にこの値をプラス</a:t>
                      </a:r>
                    </a:p>
                  </a:txBody>
                  <a:tcPr/>
                </a:tc>
              </a:tr>
            </a:tbl>
          </a:graphicData>
        </a:graphic>
      </p:graphicFrame>
      <p:sp>
        <p:nvSpPr>
          <p:cNvPr id="2" name="スライド番号プレースホルダー 1"/>
          <p:cNvSpPr>
            <a:spLocks noGrp="1"/>
          </p:cNvSpPr>
          <p:nvPr>
            <p:ph type="sldNum" sz="quarter" idx="12"/>
          </p:nvPr>
        </p:nvSpPr>
        <p:spPr/>
        <p:txBody>
          <a:bodyPr/>
          <a:lstStyle/>
          <a:p>
            <a:fld id="{85355F05-21E0-44FA-B6D9-03F8BCA6895D}" type="slidenum">
              <a:rPr lang="ja-JP" altLang="en-US" smtClean="0"/>
              <a:pPr/>
              <a:t>16</a:t>
            </a:fld>
            <a:endParaRPr lang="ja-JP" altLang="en-US" dirty="0"/>
          </a:p>
        </p:txBody>
      </p:sp>
    </p:spTree>
    <p:extLst>
      <p:ext uri="{BB962C8B-B14F-4D97-AF65-F5344CB8AC3E}">
        <p14:creationId xmlns:p14="http://schemas.microsoft.com/office/powerpoint/2010/main" val="3140175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編みかた</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1517820" y="1433739"/>
            <a:ext cx="9156359" cy="5317767"/>
          </a:xfrm>
          <a:prstGeom prst="rect">
            <a:avLst/>
          </a:prstGeom>
        </p:spPr>
      </p:pic>
      <p:sp>
        <p:nvSpPr>
          <p:cNvPr id="3" name="スライド番号プレースホルダー 2"/>
          <p:cNvSpPr>
            <a:spLocks noGrp="1"/>
          </p:cNvSpPr>
          <p:nvPr>
            <p:ph type="sldNum" sz="quarter" idx="12"/>
          </p:nvPr>
        </p:nvSpPr>
        <p:spPr/>
        <p:txBody>
          <a:bodyPr/>
          <a:lstStyle/>
          <a:p>
            <a:fld id="{85355F05-21E0-44FA-B6D9-03F8BCA6895D}" type="slidenum">
              <a:rPr lang="ja-JP" altLang="en-US" smtClean="0"/>
              <a:pPr/>
              <a:t>17</a:t>
            </a:fld>
            <a:endParaRPr lang="ja-JP" altLang="en-US" dirty="0"/>
          </a:p>
        </p:txBody>
      </p:sp>
    </p:spTree>
    <p:extLst>
      <p:ext uri="{BB962C8B-B14F-4D97-AF65-F5344CB8AC3E}">
        <p14:creationId xmlns:p14="http://schemas.microsoft.com/office/powerpoint/2010/main" val="3833527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23222804"/>
              </p:ext>
            </p:extLst>
          </p:nvPr>
        </p:nvGraphicFramePr>
        <p:xfrm>
          <a:off x="282114" y="0"/>
          <a:ext cx="11708213" cy="6949440"/>
        </p:xfrm>
        <a:graphic>
          <a:graphicData uri="http://schemas.openxmlformats.org/drawingml/2006/table">
            <a:tbl>
              <a:tblPr firstRow="1" bandRow="1">
                <a:tableStyleId>{F5AB1C69-6EDB-4FF4-983F-18BD219EF322}</a:tableStyleId>
              </a:tblPr>
              <a:tblGrid>
                <a:gridCol w="2713880"/>
                <a:gridCol w="976912"/>
                <a:gridCol w="1835922"/>
                <a:gridCol w="6181499"/>
              </a:tblGrid>
              <a:tr h="360947">
                <a:tc>
                  <a:txBody>
                    <a:bodyPr/>
                    <a:lstStyle/>
                    <a:p>
                      <a:r>
                        <a:rPr kumimoji="1" lang="ja-JP" altLang="en-US" dirty="0" smtClean="0"/>
                        <a:t>項目名</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重要度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設定値</a:t>
                      </a:r>
                      <a:endParaRPr kumimoji="1" lang="ja-JP" altLang="en-US" dirty="0"/>
                    </a:p>
                  </a:txBody>
                  <a:tcPr/>
                </a:tc>
                <a:tc>
                  <a:txBody>
                    <a:bodyPr/>
                    <a:lstStyle/>
                    <a:p>
                      <a:r>
                        <a:rPr kumimoji="1" lang="ja-JP" altLang="en-US" dirty="0" smtClean="0"/>
                        <a:t>設定内容</a:t>
                      </a:r>
                      <a:endParaRPr kumimoji="1" lang="ja-JP" altLang="en-US" dirty="0"/>
                    </a:p>
                  </a:txBody>
                  <a:tcPr/>
                </a:tc>
              </a:tr>
              <a:tr h="360947">
                <a:tc>
                  <a:txBody>
                    <a:bodyPr/>
                    <a:lstStyle/>
                    <a:p>
                      <a:r>
                        <a:rPr kumimoji="1" lang="ja-JP" altLang="en-US" dirty="0" smtClean="0"/>
                        <a:t>編みかた名</a:t>
                      </a:r>
                      <a:endParaRPr kumimoji="1" lang="ja-JP" altLang="en-US" dirty="0"/>
                    </a:p>
                  </a:txBody>
                  <a:tcPr/>
                </a:tc>
                <a:tc>
                  <a:txBody>
                    <a:bodyPr/>
                    <a:lstStyle/>
                    <a:p>
                      <a:r>
                        <a:rPr kumimoji="1" lang="ja-JP" altLang="en-US" dirty="0" smtClean="0"/>
                        <a:t>☆☆☆</a:t>
                      </a:r>
                      <a:endParaRPr kumimoji="1" lang="ja-JP" altLang="en-US" dirty="0"/>
                    </a:p>
                  </a:txBody>
                  <a:tcPr/>
                </a:tc>
                <a:tc>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編みかたの名前、他と重複しない文字列</a:t>
                      </a:r>
                    </a:p>
                  </a:txBody>
                  <a:tcPr/>
                </a:tc>
              </a:tr>
              <a:tr h="360947">
                <a:tc>
                  <a:txBody>
                    <a:bodyPr/>
                    <a:lstStyle/>
                    <a:p>
                      <a:r>
                        <a:rPr kumimoji="1" lang="ja-JP" altLang="en-US" dirty="0" err="1" smtClean="0"/>
                        <a:t>ひも</a:t>
                      </a:r>
                      <a:r>
                        <a:rPr kumimoji="1" lang="ja-JP" altLang="en-US" dirty="0" smtClean="0"/>
                        <a:t>番号</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en-US" altLang="ja-JP" dirty="0" smtClean="0"/>
                        <a:t>(</a:t>
                      </a:r>
                      <a:r>
                        <a:rPr kumimoji="1" lang="ja-JP" altLang="en-US" dirty="0" smtClean="0"/>
                        <a:t>順に</a:t>
                      </a:r>
                      <a:r>
                        <a:rPr kumimoji="1" lang="en-US" altLang="ja-JP" dirty="0" smtClean="0"/>
                        <a:t>1,2..</a:t>
                      </a:r>
                      <a:r>
                        <a:rPr kumimoji="1" lang="ja-JP" altLang="en-US" dirty="0" err="1" smtClean="0"/>
                        <a:t>．</a:t>
                      </a:r>
                      <a:r>
                        <a:rPr kumimoji="1" lang="en-US" altLang="ja-JP" dirty="0" smtClean="0"/>
                        <a:t>)</a:t>
                      </a:r>
                      <a:endParaRPr kumimoji="1" lang="ja-JP" altLang="en-US" dirty="0"/>
                    </a:p>
                  </a:txBody>
                  <a:tcPr/>
                </a:tc>
                <a:tc>
                  <a:txBody>
                    <a:bodyPr/>
                    <a:lstStyle/>
                    <a:p>
                      <a:r>
                        <a:rPr kumimoji="1" lang="en-US" altLang="ja-JP" dirty="0" smtClean="0"/>
                        <a:t>(</a:t>
                      </a:r>
                      <a:r>
                        <a:rPr kumimoji="1" lang="ja-JP" altLang="en-US" dirty="0" smtClean="0"/>
                        <a:t>ひとつの編みかたで複数のひもを使う場合の順序</a:t>
                      </a:r>
                      <a:r>
                        <a:rPr kumimoji="1" lang="en-US" altLang="ja-JP" dirty="0" smtClean="0"/>
                        <a:t>)</a:t>
                      </a:r>
                      <a:endParaRPr kumimoji="1" lang="ja-JP" altLang="en-US" dirty="0"/>
                    </a:p>
                  </a:txBody>
                  <a:tcPr/>
                </a:tc>
              </a:tr>
              <a:tr h="360947">
                <a:tc>
                  <a:txBody>
                    <a:bodyPr/>
                    <a:lstStyle/>
                    <a:p>
                      <a:r>
                        <a:rPr kumimoji="1" lang="ja-JP" altLang="en-US" dirty="0" smtClean="0"/>
                        <a:t>編み</a:t>
                      </a:r>
                      <a:r>
                        <a:rPr kumimoji="1" lang="ja-JP" altLang="en-US" dirty="0" err="1" smtClean="0"/>
                        <a:t>ひも</a:t>
                      </a:r>
                      <a:r>
                        <a:rPr kumimoji="1" lang="ja-JP" altLang="en-US" dirty="0" smtClean="0"/>
                        <a:t>名</a:t>
                      </a:r>
                      <a:endParaRPr kumimoji="1" lang="ja-JP" altLang="en-US" dirty="0"/>
                    </a:p>
                  </a:txBody>
                  <a:tcPr/>
                </a:tc>
                <a:tc>
                  <a:txBody>
                    <a:bodyPr/>
                    <a:lstStyle/>
                    <a:p>
                      <a:r>
                        <a:rPr kumimoji="1" lang="ja-JP" altLang="en-US" dirty="0" smtClean="0"/>
                        <a:t>☆☆</a:t>
                      </a:r>
                      <a:endParaRPr kumimoji="1" lang="ja-JP" altLang="en-US" dirty="0"/>
                    </a:p>
                  </a:txBody>
                  <a:tcPr/>
                </a:tc>
                <a:tc>
                  <a:txBody>
                    <a:bodyPr/>
                    <a:lstStyle/>
                    <a:p>
                      <a:endParaRPr kumimoji="1" lang="ja-JP" altLang="en-US" dirty="0"/>
                    </a:p>
                  </a:txBody>
                  <a:tcPr/>
                </a:tc>
                <a:tc>
                  <a:txBody>
                    <a:bodyPr/>
                    <a:lstStyle/>
                    <a:p>
                      <a:r>
                        <a:rPr kumimoji="1" lang="ja-JP" altLang="en-US" dirty="0" smtClean="0"/>
                        <a:t>編みひもの名前、わかりやすい文字列、重複してもよい</a:t>
                      </a:r>
                      <a:endParaRPr kumimoji="1" lang="ja-JP" altLang="en-US" dirty="0"/>
                    </a:p>
                  </a:txBody>
                  <a:tcPr/>
                </a:tc>
              </a:tr>
              <a:tr h="360947">
                <a:tc>
                  <a:txBody>
                    <a:bodyPr/>
                    <a:lstStyle/>
                    <a:p>
                      <a:r>
                        <a:rPr kumimoji="1" lang="ja-JP" altLang="en-US" dirty="0" smtClean="0"/>
                        <a:t>縁専用</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チェック</a:t>
                      </a:r>
                      <a:r>
                        <a:rPr kumimoji="1" lang="en-US" altLang="ja-JP" dirty="0" smtClean="0"/>
                        <a:t>ON/OFF</a:t>
                      </a:r>
                      <a:endParaRPr kumimoji="1" lang="ja-JP" altLang="en-US" dirty="0"/>
                    </a:p>
                  </a:txBody>
                  <a:tcPr/>
                </a:tc>
                <a:tc>
                  <a:txBody>
                    <a:bodyPr/>
                    <a:lstStyle/>
                    <a:p>
                      <a:r>
                        <a:rPr kumimoji="1" lang="en-US" altLang="ja-JP" dirty="0" smtClean="0"/>
                        <a:t>[</a:t>
                      </a:r>
                      <a:r>
                        <a:rPr kumimoji="1" lang="ja-JP" altLang="en-US" dirty="0" smtClean="0"/>
                        <a:t>側面</a:t>
                      </a:r>
                      <a:r>
                        <a:rPr kumimoji="1" lang="en-US" altLang="ja-JP" dirty="0" smtClean="0"/>
                        <a:t>]</a:t>
                      </a:r>
                      <a:r>
                        <a:rPr kumimoji="1" lang="ja-JP" altLang="en-US" dirty="0" smtClean="0"/>
                        <a:t>タブで「縁の始末」にチェックを入れた時にリストされる</a:t>
                      </a:r>
                      <a:endParaRPr kumimoji="1" lang="ja-JP" altLang="en-US" dirty="0"/>
                    </a:p>
                  </a:txBody>
                  <a:tcPr/>
                </a:tc>
              </a:tr>
              <a:tr h="360947">
                <a:tc>
                  <a:txBody>
                    <a:bodyPr/>
                    <a:lstStyle/>
                    <a:p>
                      <a:r>
                        <a:rPr kumimoji="1" lang="ja-JP" altLang="en-US" dirty="0" smtClean="0"/>
                        <a:t>底使用</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チェック</a:t>
                      </a:r>
                      <a:r>
                        <a:rPr kumimoji="1" lang="en-US" altLang="ja-JP" dirty="0" smtClean="0"/>
                        <a:t>ON/OFF</a:t>
                      </a:r>
                      <a:endParaRPr kumimoji="1" lang="ja-JP" altLang="en-US" dirty="0"/>
                    </a:p>
                  </a:txBody>
                  <a:tcPr/>
                </a:tc>
                <a:tc>
                  <a:txBody>
                    <a:bodyPr/>
                    <a:lstStyle/>
                    <a:p>
                      <a:r>
                        <a:rPr kumimoji="1" lang="en-US" altLang="ja-JP" dirty="0" smtClean="0"/>
                        <a:t>[</a:t>
                      </a:r>
                      <a:r>
                        <a:rPr kumimoji="1" lang="ja-JP" altLang="en-US" dirty="0" smtClean="0"/>
                        <a:t>底</a:t>
                      </a:r>
                      <a:r>
                        <a:rPr kumimoji="1" lang="en-US" altLang="ja-JP" dirty="0" smtClean="0"/>
                        <a:t>(</a:t>
                      </a:r>
                      <a:r>
                        <a:rPr kumimoji="1" lang="ja-JP" altLang="en-US" dirty="0" smtClean="0"/>
                        <a:t>楕円</a:t>
                      </a:r>
                      <a:r>
                        <a:rPr kumimoji="1" lang="en-US" altLang="ja-JP" dirty="0" smtClean="0"/>
                        <a:t>)]</a:t>
                      </a:r>
                      <a:r>
                        <a:rPr kumimoji="1" lang="ja-JP" altLang="en-US" dirty="0" smtClean="0"/>
                        <a:t>タブの「編みかた名」にもリストされる</a:t>
                      </a:r>
                      <a:endParaRPr kumimoji="1" lang="ja-JP" altLang="en-US" dirty="0"/>
                    </a:p>
                  </a:txBody>
                  <a:tcPr/>
                </a:tc>
              </a:tr>
              <a:tr h="360947">
                <a:tc>
                  <a:txBody>
                    <a:bodyPr/>
                    <a:lstStyle/>
                    <a:p>
                      <a:r>
                        <a:rPr kumimoji="1" lang="ja-JP" altLang="en-US" dirty="0" smtClean="0"/>
                        <a:t>周あたり段数</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整数</a:t>
                      </a:r>
                      <a:endParaRPr kumimoji="1" lang="ja-JP" altLang="en-US" dirty="0"/>
                    </a:p>
                  </a:txBody>
                  <a:tcPr/>
                </a:tc>
                <a:tc>
                  <a:txBody>
                    <a:bodyPr/>
                    <a:lstStyle/>
                    <a:p>
                      <a:r>
                        <a:rPr kumimoji="1" lang="ja-JP" altLang="en-US" dirty="0" smtClean="0"/>
                        <a:t>入力した周数に対する段数の表示用</a:t>
                      </a:r>
                      <a:endParaRPr kumimoji="1" lang="ja-JP" altLang="en-US" dirty="0"/>
                    </a:p>
                  </a:txBody>
                  <a:tcPr/>
                </a:tc>
              </a:tr>
              <a:tr h="360947">
                <a:tc>
                  <a:txBody>
                    <a:bodyPr/>
                    <a:lstStyle/>
                    <a:p>
                      <a:r>
                        <a:rPr kumimoji="1" lang="ja-JP" altLang="en-US" dirty="0" err="1" smtClean="0"/>
                        <a:t>ひも</a:t>
                      </a:r>
                      <a:r>
                        <a:rPr kumimoji="1" lang="ja-JP" altLang="en-US" dirty="0" smtClean="0"/>
                        <a:t>数</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整数</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a:t>
                      </a:r>
                      <a:r>
                        <a:rPr kumimoji="1" lang="ja-JP" altLang="en-US" dirty="0" err="1" smtClean="0"/>
                        <a:t>ひも</a:t>
                      </a:r>
                      <a:r>
                        <a:rPr kumimoji="1" lang="ja-JP" altLang="en-US" dirty="0" smtClean="0"/>
                        <a:t>番号に、何本のひもを使用するか</a:t>
                      </a:r>
                    </a:p>
                  </a:txBody>
                  <a:tcPr/>
                </a:tc>
              </a:tr>
              <a:tr h="360947">
                <a:tc>
                  <a:txBody>
                    <a:bodyPr/>
                    <a:lstStyle/>
                    <a:p>
                      <a:r>
                        <a:rPr kumimoji="1" lang="ja-JP" altLang="en-US" dirty="0" smtClean="0"/>
                        <a:t>本幅初期値</a:t>
                      </a:r>
                      <a:endParaRPr kumimoji="1" lang="ja-JP" altLang="en-US" dirty="0"/>
                    </a:p>
                  </a:txBody>
                  <a:tcPr/>
                </a:tc>
                <a:tc>
                  <a:txBody>
                    <a:bodyPr/>
                    <a:lstStyle/>
                    <a:p>
                      <a:endParaRPr kumimoji="1" lang="ja-JP" altLang="en-US" dirty="0"/>
                    </a:p>
                  </a:txBody>
                  <a:tcPr/>
                </a:tc>
                <a:tc>
                  <a:txBody>
                    <a:bodyPr/>
                    <a:lstStyle/>
                    <a:p>
                      <a:r>
                        <a:rPr kumimoji="1" lang="ja-JP" altLang="en-US" dirty="0" smtClean="0"/>
                        <a:t>整数、なければ</a:t>
                      </a:r>
                      <a:r>
                        <a:rPr kumimoji="1" lang="en-US" altLang="ja-JP" dirty="0" smtClean="0"/>
                        <a:t>0</a:t>
                      </a:r>
                      <a:endParaRPr kumimoji="1" lang="ja-JP" altLang="en-US" dirty="0"/>
                    </a:p>
                  </a:txBody>
                  <a:tcPr/>
                </a:tc>
                <a:tc>
                  <a:txBody>
                    <a:bodyPr/>
                    <a:lstStyle/>
                    <a:p>
                      <a:r>
                        <a:rPr kumimoji="1" lang="ja-JP" altLang="en-US" dirty="0" smtClean="0"/>
                        <a:t>何本幅</a:t>
                      </a:r>
                      <a:r>
                        <a:rPr kumimoji="1" lang="en-US" altLang="ja-JP" dirty="0" smtClean="0"/>
                        <a:t>(</a:t>
                      </a:r>
                      <a:r>
                        <a:rPr kumimoji="1" lang="ja-JP" altLang="en-US" dirty="0" smtClean="0"/>
                        <a:t>何本</a:t>
                      </a:r>
                      <a:r>
                        <a:rPr kumimoji="1" lang="ja-JP" altLang="en-US" dirty="0" err="1" smtClean="0"/>
                        <a:t>どり</a:t>
                      </a:r>
                      <a:r>
                        <a:rPr kumimoji="1" lang="en-US" altLang="ja-JP" dirty="0" smtClean="0"/>
                        <a:t>)</a:t>
                      </a:r>
                      <a:r>
                        <a:rPr kumimoji="1" lang="ja-JP" altLang="en-US" dirty="0" smtClean="0"/>
                        <a:t>の値に初期値を指定したい場合にセット</a:t>
                      </a:r>
                      <a:endParaRPr kumimoji="1" lang="ja-JP" altLang="en-US" dirty="0"/>
                    </a:p>
                  </a:txBody>
                  <a:tcPr/>
                </a:tc>
              </a:tr>
              <a:tr h="360947">
                <a:tc>
                  <a:txBody>
                    <a:bodyPr/>
                    <a:lstStyle/>
                    <a:p>
                      <a:r>
                        <a:rPr kumimoji="1" lang="ja-JP" altLang="en-US" dirty="0" smtClean="0"/>
                        <a:t>周連続</a:t>
                      </a:r>
                      <a:endParaRPr kumimoji="1" lang="ja-JP" altLang="en-US" dirty="0"/>
                    </a:p>
                  </a:txBody>
                  <a:tcPr/>
                </a:tc>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チェック</a:t>
                      </a:r>
                      <a:r>
                        <a:rPr kumimoji="1" lang="en-US" altLang="ja-JP" dirty="0" smtClean="0"/>
                        <a:t>ON/OFF</a:t>
                      </a:r>
                      <a:endParaRPr kumimoji="1" lang="ja-JP" altLang="en-US" dirty="0"/>
                    </a:p>
                  </a:txBody>
                  <a:tcPr/>
                </a:tc>
                <a:tc>
                  <a:txBody>
                    <a:bodyPr/>
                    <a:lstStyle/>
                    <a:p>
                      <a:r>
                        <a:rPr kumimoji="1" lang="ja-JP" altLang="en-US" dirty="0" smtClean="0"/>
                        <a:t>「周連続」の初期値、複数周をカットせずに</a:t>
                      </a:r>
                      <a:r>
                        <a:rPr kumimoji="1" lang="en-US" altLang="ja-JP" dirty="0" smtClean="0"/>
                        <a:t>1</a:t>
                      </a:r>
                      <a:r>
                        <a:rPr kumimoji="1" lang="ja-JP" altLang="en-US" dirty="0" smtClean="0"/>
                        <a:t>本で編む場合</a:t>
                      </a:r>
                      <a:endParaRPr kumimoji="1" lang="ja-JP" altLang="en-US" dirty="0"/>
                    </a:p>
                  </a:txBody>
                  <a:tcPr/>
                </a:tc>
              </a:tr>
              <a:tr h="360947">
                <a:tc>
                  <a:txBody>
                    <a:bodyPr/>
                    <a:lstStyle/>
                    <a:p>
                      <a:r>
                        <a:rPr kumimoji="1" lang="ja-JP" altLang="en-US" dirty="0" smtClean="0"/>
                        <a:t>高さ比率対</a:t>
                      </a:r>
                      <a:r>
                        <a:rPr kumimoji="1" lang="ja-JP" altLang="en-US" dirty="0" err="1" smtClean="0"/>
                        <a:t>ひも</a:t>
                      </a:r>
                      <a:r>
                        <a:rPr kumimoji="1" lang="ja-JP" altLang="en-US" dirty="0" smtClean="0"/>
                        <a:t>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小数</a:t>
                      </a:r>
                      <a:endParaRPr kumimoji="1" lang="ja-JP" altLang="en-US" dirty="0"/>
                    </a:p>
                  </a:txBody>
                  <a:tcPr/>
                </a:tc>
                <a:tc>
                  <a:txBody>
                    <a:bodyPr/>
                    <a:lstStyle/>
                    <a:p>
                      <a:r>
                        <a:rPr kumimoji="1" lang="ja-JP" altLang="en-US" dirty="0" err="1" smtClean="0"/>
                        <a:t>ひも</a:t>
                      </a:r>
                      <a:r>
                        <a:rPr kumimoji="1" lang="ja-JP" altLang="en-US" dirty="0" smtClean="0"/>
                        <a:t>幅に対する高さの比率。同じならば</a:t>
                      </a:r>
                      <a:r>
                        <a:rPr kumimoji="1" lang="en-US" altLang="ja-JP" dirty="0" smtClean="0"/>
                        <a:t>1</a:t>
                      </a:r>
                      <a:endParaRPr kumimoji="1" lang="ja-JP" altLang="en-US" dirty="0"/>
                    </a:p>
                  </a:txBody>
                  <a:tcPr/>
                </a:tc>
              </a:tr>
              <a:tr h="360947">
                <a:tc>
                  <a:txBody>
                    <a:bodyPr/>
                    <a:lstStyle/>
                    <a:p>
                      <a:r>
                        <a:rPr kumimoji="1" lang="ja-JP" altLang="en-US" dirty="0" smtClean="0"/>
                        <a:t>垂直</a:t>
                      </a:r>
                      <a:r>
                        <a:rPr kumimoji="1" lang="ja-JP" altLang="en-US" dirty="0" err="1" smtClean="0"/>
                        <a:t>ひも</a:t>
                      </a:r>
                      <a:r>
                        <a:rPr kumimoji="1" lang="ja-JP" altLang="en-US" dirty="0" smtClean="0"/>
                        <a:t>長比率対ひも幅</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ひも</a:t>
                      </a:r>
                      <a:r>
                        <a:rPr kumimoji="1" lang="ja-JP" altLang="en-US" dirty="0" smtClean="0"/>
                        <a:t>幅に対して使用する垂直ひもの長さの比率。同じならば</a:t>
                      </a:r>
                      <a:r>
                        <a:rPr kumimoji="1" lang="en-US" altLang="ja-JP" dirty="0" smtClean="0"/>
                        <a:t>1</a:t>
                      </a:r>
                      <a:endParaRPr kumimoji="1" lang="ja-JP" altLang="en-US" dirty="0" smtClean="0"/>
                    </a:p>
                  </a:txBody>
                  <a:tcPr/>
                </a:tc>
              </a:tr>
              <a:tr h="360947">
                <a:tc>
                  <a:txBody>
                    <a:bodyPr/>
                    <a:lstStyle/>
                    <a:p>
                      <a:r>
                        <a:rPr kumimoji="1" lang="ja-JP" altLang="en-US" dirty="0" err="1" smtClean="0"/>
                        <a:t>ひも</a:t>
                      </a:r>
                      <a:r>
                        <a:rPr kumimoji="1" lang="ja-JP" altLang="en-US" dirty="0" smtClean="0"/>
                        <a:t>長比率対周長</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r>
                        <a:rPr kumimoji="1" lang="ja-JP" altLang="en-US" dirty="0" smtClean="0"/>
                        <a:t>周長に対する</a:t>
                      </a:r>
                      <a:r>
                        <a:rPr kumimoji="1" lang="ja-JP" altLang="en-US" dirty="0" err="1" smtClean="0"/>
                        <a:t>ひ</a:t>
                      </a:r>
                      <a:r>
                        <a:rPr kumimoji="1" lang="ja-JP" altLang="en-US" dirty="0" smtClean="0"/>
                        <a:t>もの長さの比率。同じならば</a:t>
                      </a:r>
                      <a:r>
                        <a:rPr kumimoji="1" lang="en-US" altLang="ja-JP" dirty="0" smtClean="0"/>
                        <a:t>1</a:t>
                      </a:r>
                      <a:endParaRPr kumimoji="1" lang="ja-JP" altLang="en-US" dirty="0"/>
                    </a:p>
                  </a:txBody>
                  <a:tcPr/>
                </a:tc>
              </a:tr>
              <a:tr h="360947">
                <a:tc>
                  <a:txBody>
                    <a:bodyPr/>
                    <a:lstStyle/>
                    <a:p>
                      <a:r>
                        <a:rPr kumimoji="1" lang="ja-JP" altLang="en-US" dirty="0" err="1" smtClean="0"/>
                        <a:t>ひも</a:t>
                      </a:r>
                      <a:r>
                        <a:rPr kumimoji="1" lang="ja-JP" altLang="en-US" dirty="0" smtClean="0"/>
                        <a:t>長加算</a:t>
                      </a:r>
                      <a:r>
                        <a:rPr kumimoji="1" lang="en-US" altLang="ja-JP" dirty="0" smtClean="0"/>
                        <a:t>1</a:t>
                      </a:r>
                      <a:r>
                        <a:rPr kumimoji="1" lang="ja-JP" altLang="en-US" dirty="0" smtClean="0"/>
                        <a:t>目あたり</a:t>
                      </a:r>
                      <a:endParaRPr kumimoji="1" lang="ja-JP" altLang="en-US" dirty="0"/>
                    </a:p>
                  </a:txBody>
                  <a:tcPr/>
                </a:tc>
                <a:tc>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r>
                        <a:rPr kumimoji="1" lang="ja-JP" altLang="en-US" dirty="0" smtClean="0"/>
                        <a:t>垂直ひも</a:t>
                      </a:r>
                      <a:r>
                        <a:rPr kumimoji="1" lang="en-US" altLang="ja-JP" dirty="0" smtClean="0"/>
                        <a:t>1</a:t>
                      </a:r>
                      <a:r>
                        <a:rPr kumimoji="1" lang="ja-JP" altLang="en-US" dirty="0" smtClean="0"/>
                        <a:t>本あたり、何</a:t>
                      </a:r>
                      <a:r>
                        <a:rPr kumimoji="1" lang="en-US" altLang="ja-JP" dirty="0" smtClean="0"/>
                        <a:t>mm</a:t>
                      </a:r>
                      <a:r>
                        <a:rPr kumimoji="1" lang="ja-JP" altLang="en-US" dirty="0" smtClean="0"/>
                        <a:t>を加算するか。しなければ</a:t>
                      </a:r>
                      <a:r>
                        <a:rPr kumimoji="1" lang="en-US" altLang="ja-JP" dirty="0" smtClean="0"/>
                        <a:t>0</a:t>
                      </a:r>
                      <a:endParaRPr kumimoji="1" lang="ja-JP" altLang="en-US" dirty="0"/>
                    </a:p>
                  </a:txBody>
                  <a:tcPr/>
                </a:tc>
              </a:tr>
              <a:tr h="360947">
                <a:tc>
                  <a:txBody>
                    <a:bodyPr/>
                    <a:lstStyle/>
                    <a:p>
                      <a:r>
                        <a:rPr kumimoji="1" lang="ja-JP" altLang="en-US" dirty="0" err="1" smtClean="0"/>
                        <a:t>ひも</a:t>
                      </a:r>
                      <a:r>
                        <a:rPr kumimoji="1" lang="ja-JP" altLang="en-US" dirty="0" smtClean="0"/>
                        <a:t>長加算</a:t>
                      </a:r>
                      <a:r>
                        <a:rPr kumimoji="1" lang="en-US" altLang="ja-JP" dirty="0" smtClean="0"/>
                        <a:t>1</a:t>
                      </a:r>
                      <a:r>
                        <a:rPr kumimoji="1" lang="ja-JP" altLang="en-US" dirty="0" smtClean="0"/>
                        <a:t>周あたり</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a:t>
                      </a:r>
                      <a:r>
                        <a:rPr kumimoji="1" lang="ja-JP" altLang="en-US" dirty="0" smtClean="0"/>
                        <a:t>周あたり何</a:t>
                      </a:r>
                      <a:r>
                        <a:rPr kumimoji="1" lang="en-US" altLang="ja-JP" dirty="0" smtClean="0"/>
                        <a:t>mm</a:t>
                      </a:r>
                      <a:r>
                        <a:rPr kumimoji="1" lang="ja-JP" altLang="en-US" dirty="0" smtClean="0"/>
                        <a:t>を加算するか。しなければ</a:t>
                      </a:r>
                      <a:r>
                        <a:rPr kumimoji="1" lang="en-US" altLang="ja-JP" dirty="0" smtClean="0"/>
                        <a:t>0</a:t>
                      </a:r>
                      <a:endParaRPr kumimoji="1" lang="ja-JP" altLang="en-US" dirty="0" smtClean="0"/>
                    </a:p>
                  </a:txBody>
                  <a:tcPr/>
                </a:tc>
              </a:tr>
              <a:tr h="360947">
                <a:tc>
                  <a:txBody>
                    <a:bodyPr/>
                    <a:lstStyle/>
                    <a:p>
                      <a:r>
                        <a:rPr kumimoji="1" lang="ja-JP" altLang="en-US" dirty="0" smtClean="0"/>
                        <a:t>ひも</a:t>
                      </a:r>
                      <a:r>
                        <a:rPr kumimoji="1" lang="en-US" altLang="ja-JP" dirty="0" smtClean="0"/>
                        <a:t>1</a:t>
                      </a:r>
                      <a:r>
                        <a:rPr kumimoji="1" lang="ja-JP" altLang="en-US" dirty="0" smtClean="0"/>
                        <a:t>幅係数</a:t>
                      </a:r>
                      <a:r>
                        <a:rPr kumimoji="1" lang="en-US" altLang="ja-JP" dirty="0" smtClean="0"/>
                        <a:t>1</a:t>
                      </a:r>
                      <a:r>
                        <a:rPr kumimoji="1" lang="ja-JP" altLang="en-US" dirty="0" smtClean="0"/>
                        <a:t>目あたり</a:t>
                      </a:r>
                      <a:endParaRPr kumimoji="1" lang="ja-JP" altLang="en-US" dirty="0"/>
                    </a:p>
                  </a:txBody>
                  <a:tcPr/>
                </a:tc>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r>
                        <a:rPr kumimoji="1" lang="ja-JP" altLang="en-US" dirty="0" err="1" smtClean="0"/>
                        <a:t>ひも</a:t>
                      </a:r>
                      <a:r>
                        <a:rPr kumimoji="1" lang="ja-JP" altLang="en-US" dirty="0" smtClean="0"/>
                        <a:t>番号</a:t>
                      </a:r>
                      <a:r>
                        <a:rPr kumimoji="1" lang="en-US" altLang="ja-JP" dirty="0" smtClean="0"/>
                        <a:t>1</a:t>
                      </a:r>
                      <a:r>
                        <a:rPr kumimoji="1" lang="ja-JP" altLang="en-US" dirty="0" smtClean="0"/>
                        <a:t>の</a:t>
                      </a:r>
                      <a:r>
                        <a:rPr kumimoji="1" lang="ja-JP" altLang="en-US" dirty="0" err="1" smtClean="0"/>
                        <a:t>ひも</a:t>
                      </a:r>
                      <a:r>
                        <a:rPr kumimoji="1" lang="ja-JP" altLang="en-US" dirty="0" smtClean="0"/>
                        <a:t>幅に対し垂直ひも</a:t>
                      </a:r>
                      <a:r>
                        <a:rPr kumimoji="1" lang="en-US" altLang="ja-JP" dirty="0" smtClean="0"/>
                        <a:t>1</a:t>
                      </a:r>
                      <a:r>
                        <a:rPr kumimoji="1" lang="ja-JP" altLang="en-US" dirty="0" smtClean="0"/>
                        <a:t>本あたり何割加算するか</a:t>
                      </a:r>
                      <a:endParaRPr kumimoji="1" lang="ja-JP" altLang="en-US" dirty="0"/>
                    </a:p>
                  </a:txBody>
                  <a:tcPr/>
                </a:tc>
              </a:tr>
              <a:tr h="360947">
                <a:tc>
                  <a:txBody>
                    <a:bodyPr/>
                    <a:lstStyle/>
                    <a:p>
                      <a:r>
                        <a:rPr kumimoji="1" lang="ja-JP" altLang="en-US" dirty="0" err="1" smtClean="0"/>
                        <a:t>ひも</a:t>
                      </a:r>
                      <a:r>
                        <a:rPr kumimoji="1" lang="ja-JP" altLang="en-US" dirty="0" smtClean="0"/>
                        <a:t>長加算ひもあたり</a:t>
                      </a:r>
                      <a:endParaRPr kumimoji="1" lang="ja-JP" altLang="en-US" dirty="0"/>
                    </a:p>
                  </a:txBody>
                  <a:tcPr/>
                </a:tc>
                <a:tc>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r>
                        <a:rPr kumimoji="1" lang="ja-JP" altLang="en-US" dirty="0" err="1" smtClean="0"/>
                        <a:t>ひも</a:t>
                      </a:r>
                      <a:r>
                        <a:rPr kumimoji="1" lang="ja-JP" altLang="en-US" dirty="0" smtClean="0"/>
                        <a:t>あたり何</a:t>
                      </a:r>
                      <a:r>
                        <a:rPr kumimoji="1" lang="en-US" altLang="ja-JP" dirty="0" smtClean="0"/>
                        <a:t>mm</a:t>
                      </a:r>
                      <a:r>
                        <a:rPr kumimoji="1" lang="ja-JP" altLang="en-US" dirty="0" smtClean="0"/>
                        <a:t>を加算するか。しなければ</a:t>
                      </a:r>
                      <a:r>
                        <a:rPr kumimoji="1" lang="en-US" altLang="ja-JP" dirty="0" smtClean="0"/>
                        <a:t>0</a:t>
                      </a:r>
                      <a:endParaRPr kumimoji="1" lang="ja-JP" altLang="en-US" dirty="0"/>
                    </a:p>
                  </a:txBody>
                  <a:tcPr/>
                </a:tc>
              </a:tr>
              <a:tr h="360947">
                <a:tc>
                  <a:txBody>
                    <a:bodyPr/>
                    <a:lstStyle/>
                    <a:p>
                      <a:r>
                        <a:rPr kumimoji="1" lang="ja-JP" altLang="en-US" dirty="0" err="1" smtClean="0"/>
                        <a:t>ひも</a:t>
                      </a:r>
                      <a:r>
                        <a:rPr kumimoji="1" lang="ja-JP" altLang="en-US" dirty="0" smtClean="0"/>
                        <a:t>長加算初期値</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r>
                        <a:rPr kumimoji="1" lang="ja-JP" altLang="en-US" dirty="0" err="1" smtClean="0"/>
                        <a:t>ひも</a:t>
                      </a:r>
                      <a:r>
                        <a:rPr kumimoji="1" lang="ja-JP" altLang="en-US" dirty="0" smtClean="0"/>
                        <a:t>長加算の初期値</a:t>
                      </a:r>
                      <a:endParaRPr kumimoji="1" lang="ja-JP" altLang="en-US" dirty="0"/>
                    </a:p>
                  </a:txBody>
                  <a:tcPr/>
                </a:tc>
              </a:tr>
              <a:tr h="360947">
                <a:tc>
                  <a:txBody>
                    <a:bodyPr/>
                    <a:lstStyle/>
                    <a:p>
                      <a:r>
                        <a:rPr kumimoji="1" lang="ja-JP" altLang="en-US" dirty="0" smtClean="0"/>
                        <a:t>厚さ</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p>
                  </a:txBody>
                  <a:tcPr/>
                </a:tc>
                <a:tc>
                  <a:txBody>
                    <a:bodyPr/>
                    <a:lstStyle/>
                    <a:p>
                      <a:r>
                        <a:rPr kumimoji="1" lang="ja-JP" altLang="en-US" dirty="0" smtClean="0"/>
                        <a:t>厚さとして内径・外径の差の計算に使う値</a:t>
                      </a:r>
                      <a:endParaRPr kumimoji="1" lang="ja-JP" altLang="en-US" dirty="0"/>
                    </a:p>
                  </a:txBody>
                  <a:tcPr/>
                </a:tc>
              </a:tr>
            </a:tbl>
          </a:graphicData>
        </a:graphic>
      </p:graphicFrame>
      <p:sp>
        <p:nvSpPr>
          <p:cNvPr id="2" name="スライド番号プレースホルダー 1"/>
          <p:cNvSpPr>
            <a:spLocks noGrp="1"/>
          </p:cNvSpPr>
          <p:nvPr>
            <p:ph type="sldNum" sz="quarter" idx="12"/>
          </p:nvPr>
        </p:nvSpPr>
        <p:spPr/>
        <p:txBody>
          <a:bodyPr/>
          <a:lstStyle/>
          <a:p>
            <a:fld id="{85355F05-21E0-44FA-B6D9-03F8BCA6895D}" type="slidenum">
              <a:rPr lang="ja-JP" altLang="en-US" smtClean="0"/>
              <a:pPr/>
              <a:t>18</a:t>
            </a:fld>
            <a:endParaRPr lang="ja-JP" altLang="en-US" dirty="0"/>
          </a:p>
        </p:txBody>
      </p:sp>
    </p:spTree>
    <p:extLst>
      <p:ext uri="{BB962C8B-B14F-4D97-AF65-F5344CB8AC3E}">
        <p14:creationId xmlns:p14="http://schemas.microsoft.com/office/powerpoint/2010/main" val="147189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付属品</a:t>
            </a:r>
            <a:endParaRPr kumimoji="1" lang="ja-JP" altLang="en-US" dirty="0"/>
          </a:p>
        </p:txBody>
      </p:sp>
      <p:pic>
        <p:nvPicPr>
          <p:cNvPr id="4" name="図 3"/>
          <p:cNvPicPr>
            <a:picLocks noChangeAspect="1"/>
          </p:cNvPicPr>
          <p:nvPr/>
        </p:nvPicPr>
        <p:blipFill>
          <a:blip r:embed="rId2"/>
          <a:stretch>
            <a:fillRect/>
          </a:stretch>
        </p:blipFill>
        <p:spPr>
          <a:xfrm>
            <a:off x="1665513" y="1466396"/>
            <a:ext cx="9176658" cy="5210839"/>
          </a:xfrm>
          <a:prstGeom prst="rect">
            <a:avLst/>
          </a:prstGeom>
        </p:spPr>
      </p:pic>
      <p:sp>
        <p:nvSpPr>
          <p:cNvPr id="3" name="スライド番号プレースホルダー 2"/>
          <p:cNvSpPr>
            <a:spLocks noGrp="1"/>
          </p:cNvSpPr>
          <p:nvPr>
            <p:ph type="sldNum" sz="quarter" idx="12"/>
          </p:nvPr>
        </p:nvSpPr>
        <p:spPr/>
        <p:txBody>
          <a:bodyPr/>
          <a:lstStyle/>
          <a:p>
            <a:fld id="{85355F05-21E0-44FA-B6D9-03F8BCA6895D}" type="slidenum">
              <a:rPr lang="ja-JP" altLang="en-US" smtClean="0"/>
              <a:pPr/>
              <a:t>19</a:t>
            </a:fld>
            <a:endParaRPr lang="ja-JP" altLang="en-US" dirty="0"/>
          </a:p>
        </p:txBody>
      </p:sp>
    </p:spTree>
    <p:extLst>
      <p:ext uri="{BB962C8B-B14F-4D97-AF65-F5344CB8AC3E}">
        <p14:creationId xmlns:p14="http://schemas.microsoft.com/office/powerpoint/2010/main" val="229294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本日の予定</a:t>
            </a:r>
            <a:endParaRPr kumimoji="1" lang="ja-JP" altLang="en-US" dirty="0"/>
          </a:p>
        </p:txBody>
      </p:sp>
      <p:sp>
        <p:nvSpPr>
          <p:cNvPr id="3" name="コンテンツ プレースホルダー 2"/>
          <p:cNvSpPr>
            <a:spLocks noGrp="1"/>
          </p:cNvSpPr>
          <p:nvPr>
            <p:ph idx="1"/>
          </p:nvPr>
        </p:nvSpPr>
        <p:spPr>
          <a:xfrm>
            <a:off x="419099" y="1690688"/>
            <a:ext cx="11353801" cy="4351338"/>
          </a:xfrm>
        </p:spPr>
        <p:txBody>
          <a:bodyPr>
            <a:normAutofit/>
          </a:bodyPr>
          <a:lstStyle/>
          <a:p>
            <a:pPr marL="514350" indent="-514350">
              <a:buFont typeface="+mj-lt"/>
              <a:buAutoNum type="arabicPeriod"/>
            </a:pPr>
            <a:r>
              <a:rPr lang="ja-JP" altLang="ja-JP" dirty="0"/>
              <a:t>概要</a:t>
            </a:r>
            <a:r>
              <a:rPr lang="en-US" altLang="ja-JP" dirty="0" smtClean="0"/>
              <a:t>:</a:t>
            </a:r>
            <a:r>
              <a:rPr lang="ja-JP" altLang="en-US" dirty="0"/>
              <a:t> </a:t>
            </a:r>
            <a:r>
              <a:rPr lang="en-US" altLang="ja-JP" dirty="0" err="1" smtClean="0"/>
              <a:t>CraftBandMesh</a:t>
            </a:r>
            <a:r>
              <a:rPr lang="ja-JP" altLang="ja-JP" dirty="0" err="1"/>
              <a:t>って</a:t>
            </a:r>
            <a:r>
              <a:rPr lang="ja-JP" altLang="ja-JP" dirty="0"/>
              <a:t>何</a:t>
            </a:r>
            <a:r>
              <a:rPr lang="ja-JP" altLang="ja-JP" dirty="0" smtClean="0"/>
              <a:t>？どう</a:t>
            </a:r>
            <a:r>
              <a:rPr lang="ja-JP" altLang="ja-JP" dirty="0"/>
              <a:t>やったら使えるの？</a:t>
            </a:r>
          </a:p>
          <a:p>
            <a:pPr marL="514350" indent="-514350">
              <a:buFont typeface="+mj-lt"/>
              <a:buAutoNum type="arabicPeriod"/>
            </a:pPr>
            <a:r>
              <a:rPr lang="ja-JP" altLang="ja-JP" dirty="0"/>
              <a:t>実績</a:t>
            </a:r>
            <a:r>
              <a:rPr lang="en-US" altLang="ja-JP" dirty="0" smtClean="0"/>
              <a:t>: </a:t>
            </a:r>
            <a:r>
              <a:rPr lang="ja-JP" altLang="ja-JP" dirty="0" smtClean="0"/>
              <a:t>実際</a:t>
            </a:r>
            <a:r>
              <a:rPr lang="ja-JP" altLang="ja-JP" dirty="0"/>
              <a:t>に作られた</a:t>
            </a:r>
            <a:r>
              <a:rPr lang="ja-JP" altLang="ja-JP" dirty="0" smtClean="0"/>
              <a:t>作品例</a:t>
            </a:r>
            <a:r>
              <a:rPr lang="ja-JP" altLang="en-US" dirty="0" smtClean="0"/>
              <a:t>。</a:t>
            </a:r>
            <a:r>
              <a:rPr lang="ja-JP" altLang="ja-JP" dirty="0" smtClean="0"/>
              <a:t>その</a:t>
            </a:r>
            <a:r>
              <a:rPr lang="ja-JP" altLang="ja-JP" dirty="0"/>
              <a:t>データの中身を見てみよう</a:t>
            </a:r>
          </a:p>
          <a:p>
            <a:pPr marL="514350" indent="-514350">
              <a:buFont typeface="+mj-lt"/>
              <a:buAutoNum type="arabicPeriod"/>
            </a:pPr>
            <a:r>
              <a:rPr lang="ja-JP" altLang="ja-JP" dirty="0"/>
              <a:t>操作</a:t>
            </a:r>
            <a:r>
              <a:rPr lang="en-US" altLang="ja-JP" dirty="0" smtClean="0"/>
              <a:t>: </a:t>
            </a:r>
            <a:r>
              <a:rPr lang="ja-JP" altLang="ja-JP" dirty="0" smtClean="0"/>
              <a:t>目標</a:t>
            </a:r>
            <a:r>
              <a:rPr lang="ja-JP" altLang="ja-JP" dirty="0"/>
              <a:t>を設定し、幅や本数を</a:t>
            </a:r>
            <a:r>
              <a:rPr lang="en-US" altLang="ja-JP" dirty="0"/>
              <a:t>Up/Down</a:t>
            </a:r>
            <a:r>
              <a:rPr lang="ja-JP" altLang="ja-JP" dirty="0"/>
              <a:t>し</a:t>
            </a:r>
            <a:r>
              <a:rPr lang="ja-JP" altLang="ja-JP" dirty="0" smtClean="0"/>
              <a:t>、編みかた</a:t>
            </a:r>
            <a:r>
              <a:rPr lang="ja-JP" altLang="ja-JP" dirty="0"/>
              <a:t>を</a:t>
            </a:r>
            <a:r>
              <a:rPr lang="ja-JP" altLang="ja-JP" dirty="0" smtClean="0"/>
              <a:t>選びます</a:t>
            </a:r>
            <a:endParaRPr lang="en-US" altLang="ja-JP" dirty="0" smtClean="0"/>
          </a:p>
          <a:p>
            <a:pPr marL="514350" indent="-514350">
              <a:buFont typeface="+mj-lt"/>
              <a:buAutoNum type="arabicPeriod"/>
            </a:pPr>
            <a:r>
              <a:rPr lang="ja-JP" altLang="ja-JP" dirty="0"/>
              <a:t>結果</a:t>
            </a:r>
            <a:r>
              <a:rPr lang="en-US" altLang="ja-JP" dirty="0" smtClean="0"/>
              <a:t>: </a:t>
            </a:r>
            <a:r>
              <a:rPr lang="ja-JP" altLang="ja-JP" dirty="0" smtClean="0"/>
              <a:t>何</a:t>
            </a:r>
            <a:r>
              <a:rPr lang="ja-JP" altLang="ja-JP" dirty="0"/>
              <a:t>が出力されるの</a:t>
            </a:r>
            <a:r>
              <a:rPr lang="ja-JP" altLang="ja-JP" dirty="0" smtClean="0"/>
              <a:t>？ひも</a:t>
            </a:r>
            <a:r>
              <a:rPr lang="ja-JP" altLang="ja-JP" dirty="0"/>
              <a:t>の配置・カットリスト・底と側面の図など</a:t>
            </a:r>
          </a:p>
          <a:p>
            <a:pPr marL="514350" indent="-514350">
              <a:buFont typeface="+mj-lt"/>
              <a:buAutoNum type="arabicPeriod"/>
            </a:pPr>
            <a:r>
              <a:rPr lang="ja-JP" altLang="ja-JP" dirty="0"/>
              <a:t>練習</a:t>
            </a:r>
            <a:r>
              <a:rPr lang="en-US" altLang="ja-JP" dirty="0" smtClean="0"/>
              <a:t>: </a:t>
            </a:r>
            <a:r>
              <a:rPr lang="ja-JP" altLang="ja-JP" dirty="0" smtClean="0"/>
              <a:t>既存</a:t>
            </a:r>
            <a:r>
              <a:rPr lang="ja-JP" altLang="ja-JP" dirty="0"/>
              <a:t>レシピの一部を</a:t>
            </a:r>
            <a:r>
              <a:rPr lang="ja-JP" altLang="ja-JP" dirty="0" smtClean="0"/>
              <a:t>変え</a:t>
            </a:r>
            <a:r>
              <a:rPr lang="ja-JP" altLang="en-US" dirty="0" smtClean="0"/>
              <a:t>たり、</a:t>
            </a:r>
            <a:r>
              <a:rPr lang="ja-JP" altLang="ja-JP" dirty="0" smtClean="0"/>
              <a:t>自分</a:t>
            </a:r>
            <a:r>
              <a:rPr lang="ja-JP" altLang="ja-JP" dirty="0"/>
              <a:t>の欲しいサイズで作って</a:t>
            </a:r>
            <a:r>
              <a:rPr lang="ja-JP" altLang="ja-JP" dirty="0" smtClean="0"/>
              <a:t>みよう</a:t>
            </a:r>
            <a:endParaRPr lang="en-US" altLang="ja-JP" dirty="0" smtClean="0"/>
          </a:p>
          <a:p>
            <a:pPr marL="514350" indent="-514350">
              <a:buFont typeface="+mj-lt"/>
              <a:buAutoNum type="arabicPeriod"/>
            </a:pPr>
            <a:r>
              <a:rPr lang="ja-JP" altLang="ja-JP" dirty="0"/>
              <a:t>設定</a:t>
            </a:r>
            <a:r>
              <a:rPr lang="en-US" altLang="ja-JP" dirty="0" smtClean="0"/>
              <a:t>: </a:t>
            </a:r>
            <a:r>
              <a:rPr lang="ja-JP" altLang="ja-JP" dirty="0" smtClean="0"/>
              <a:t>様々</a:t>
            </a:r>
            <a:r>
              <a:rPr lang="ja-JP" altLang="ja-JP" dirty="0"/>
              <a:t>なバンドの種類・編みかた・付属パーツに対応するしくみは？</a:t>
            </a:r>
          </a:p>
          <a:p>
            <a:pPr marL="514350" indent="-514350">
              <a:buFont typeface="+mj-lt"/>
              <a:buAutoNum type="arabicPeriod"/>
            </a:pPr>
            <a:r>
              <a:rPr lang="ja-JP" altLang="ja-JP" dirty="0"/>
              <a:t>質疑応答</a:t>
            </a:r>
            <a:r>
              <a:rPr lang="en-US" altLang="ja-JP" dirty="0"/>
              <a:t>: </a:t>
            </a:r>
            <a:r>
              <a:rPr lang="ja-JP" altLang="ja-JP" dirty="0"/>
              <a:t>ご意見・ご要望・その他何でも</a:t>
            </a:r>
            <a:r>
              <a:rPr lang="ja-JP" altLang="ja-JP" dirty="0" smtClean="0"/>
              <a:t>どうぞ</a:t>
            </a:r>
            <a:endParaRPr kumimoji="1"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2</a:t>
            </a:fld>
            <a:endParaRPr lang="ja-JP" altLang="en-US" dirty="0"/>
          </a:p>
        </p:txBody>
      </p:sp>
    </p:spTree>
    <p:extLst>
      <p:ext uri="{BB962C8B-B14F-4D97-AF65-F5344CB8AC3E}">
        <p14:creationId xmlns:p14="http://schemas.microsoft.com/office/powerpoint/2010/main" val="1845442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p:cNvGraphicFramePr>
          <p:nvPr>
            <p:extLst>
              <p:ext uri="{D42A27DB-BD31-4B8C-83A1-F6EECF244321}">
                <p14:modId xmlns:p14="http://schemas.microsoft.com/office/powerpoint/2010/main" val="1274976018"/>
              </p:ext>
            </p:extLst>
          </p:nvPr>
        </p:nvGraphicFramePr>
        <p:xfrm>
          <a:off x="252572" y="375765"/>
          <a:ext cx="11799632" cy="5120640"/>
        </p:xfrm>
        <a:graphic>
          <a:graphicData uri="http://schemas.openxmlformats.org/drawingml/2006/table">
            <a:tbl>
              <a:tblPr firstRow="1" bandRow="1">
                <a:tableStyleId>{F5AB1C69-6EDB-4FF4-983F-18BD219EF322}</a:tableStyleId>
              </a:tblPr>
              <a:tblGrid>
                <a:gridCol w="2099244"/>
                <a:gridCol w="919073"/>
                <a:gridCol w="1822875"/>
                <a:gridCol w="2578946"/>
                <a:gridCol w="4379494"/>
              </a:tblGrid>
              <a:tr h="338974">
                <a:tc>
                  <a:txBody>
                    <a:bodyPr/>
                    <a:lstStyle/>
                    <a:p>
                      <a:r>
                        <a:rPr kumimoji="1" lang="ja-JP" altLang="en-US" dirty="0" smtClean="0"/>
                        <a:t>項目名</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重要度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設定値</a:t>
                      </a:r>
                      <a:endParaRPr kumimoji="1" lang="ja-JP" altLang="en-US" dirty="0"/>
                    </a:p>
                  </a:txBody>
                  <a:tcPr/>
                </a:tc>
                <a:tc>
                  <a:txBody>
                    <a:bodyPr/>
                    <a:lstStyle/>
                    <a:p>
                      <a:r>
                        <a:rPr kumimoji="1" lang="ja-JP" altLang="en-US" dirty="0" smtClean="0"/>
                        <a:t>使用条件</a:t>
                      </a:r>
                      <a:endParaRPr kumimoji="1" lang="ja-JP" altLang="en-US" dirty="0"/>
                    </a:p>
                  </a:txBody>
                  <a:tcPr/>
                </a:tc>
                <a:tc>
                  <a:txBody>
                    <a:bodyPr/>
                    <a:lstStyle/>
                    <a:p>
                      <a:r>
                        <a:rPr kumimoji="1" lang="ja-JP" altLang="en-US" dirty="0" smtClean="0"/>
                        <a:t>設定内容</a:t>
                      </a:r>
                      <a:endParaRPr kumimoji="1" lang="ja-JP" altLang="en-US" dirty="0"/>
                    </a:p>
                  </a:txBody>
                  <a:tcPr/>
                </a:tc>
              </a:tr>
              <a:tr h="338974">
                <a:tc>
                  <a:txBody>
                    <a:bodyPr/>
                    <a:lstStyle/>
                    <a:p>
                      <a:r>
                        <a:rPr kumimoji="1" lang="ja-JP" altLang="en-US" dirty="0" smtClean="0"/>
                        <a:t>付属品名</a:t>
                      </a:r>
                      <a:endParaRPr kumimoji="1" lang="ja-JP" altLang="en-US" dirty="0"/>
                    </a:p>
                  </a:txBody>
                  <a:tcPr/>
                </a:tc>
                <a:tc>
                  <a:txBody>
                    <a:bodyPr/>
                    <a:lstStyle/>
                    <a:p>
                      <a:r>
                        <a:rPr kumimoji="1" lang="ja-JP" altLang="en-US" dirty="0" smtClean="0"/>
                        <a:t>☆☆☆</a:t>
                      </a:r>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r>
                        <a:rPr kumimoji="1" lang="ja-JP" altLang="en-US" dirty="0" smtClean="0"/>
                        <a:t>付属品の名前、他と重複しない文字列</a:t>
                      </a:r>
                      <a:endParaRPr kumimoji="1" lang="ja-JP" altLang="en-US" dirty="0"/>
                    </a:p>
                  </a:txBody>
                  <a:tcPr/>
                </a:tc>
              </a:tr>
              <a:tr h="338974">
                <a:tc>
                  <a:txBody>
                    <a:bodyPr/>
                    <a:lstStyle/>
                    <a:p>
                      <a:r>
                        <a:rPr kumimoji="1" lang="ja-JP" altLang="en-US" dirty="0" err="1" smtClean="0"/>
                        <a:t>ひも</a:t>
                      </a:r>
                      <a:r>
                        <a:rPr kumimoji="1" lang="ja-JP" altLang="en-US" dirty="0" smtClean="0"/>
                        <a:t>番号</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en-US" altLang="ja-JP" dirty="0" smtClean="0"/>
                        <a:t>(</a:t>
                      </a:r>
                      <a:r>
                        <a:rPr kumimoji="1" lang="ja-JP" altLang="en-US" dirty="0" smtClean="0"/>
                        <a:t>順に</a:t>
                      </a:r>
                      <a:r>
                        <a:rPr kumimoji="1" lang="en-US" altLang="ja-JP" dirty="0" smtClean="0"/>
                        <a:t>1,2..</a:t>
                      </a:r>
                      <a:r>
                        <a:rPr kumimoji="1" lang="ja-JP" altLang="en-US" dirty="0" err="1" smtClean="0"/>
                        <a:t>．</a:t>
                      </a:r>
                      <a:r>
                        <a:rPr kumimoji="1" lang="en-US" altLang="ja-JP" dirty="0" smtClean="0"/>
                        <a:t>)</a:t>
                      </a:r>
                      <a:endParaRPr kumimoji="1" lang="ja-JP" altLang="en-US" dirty="0"/>
                    </a:p>
                  </a:txBody>
                  <a:tcPr/>
                </a:tc>
                <a:tc>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複数のひもを使う場合の順序</a:t>
                      </a:r>
                      <a:r>
                        <a:rPr kumimoji="1" lang="en-US" altLang="ja-JP" dirty="0" smtClean="0"/>
                        <a:t>)</a:t>
                      </a:r>
                      <a:endParaRPr kumimoji="1" lang="ja-JP" altLang="en-US" dirty="0"/>
                    </a:p>
                  </a:txBody>
                  <a:tcPr/>
                </a:tc>
              </a:tr>
              <a:tr h="338974">
                <a:tc>
                  <a:txBody>
                    <a:bodyPr/>
                    <a:lstStyle/>
                    <a:p>
                      <a:r>
                        <a:rPr kumimoji="1" lang="ja-JP" altLang="en-US" dirty="0" smtClean="0"/>
                        <a:t>付属品</a:t>
                      </a:r>
                      <a:r>
                        <a:rPr kumimoji="1" lang="ja-JP" altLang="en-US" dirty="0" err="1" smtClean="0"/>
                        <a:t>ひも</a:t>
                      </a:r>
                      <a:r>
                        <a:rPr kumimoji="1" lang="ja-JP" altLang="en-US" dirty="0" smtClean="0"/>
                        <a:t>名</a:t>
                      </a:r>
                      <a:endParaRPr kumimoji="1" lang="ja-JP" altLang="en-US" dirty="0"/>
                    </a:p>
                  </a:txBody>
                  <a:tcPr/>
                </a:tc>
                <a:tc>
                  <a:txBody>
                    <a:bodyPr/>
                    <a:lstStyle/>
                    <a:p>
                      <a:r>
                        <a:rPr kumimoji="1" lang="ja-JP" altLang="en-US" dirty="0" smtClean="0"/>
                        <a:t>☆☆</a:t>
                      </a:r>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ひもの名前、重複してもよい</a:t>
                      </a:r>
                      <a:endParaRPr kumimoji="1" lang="ja-JP" altLang="en-US" dirty="0"/>
                    </a:p>
                  </a:txBody>
                  <a:tcPr/>
                </a:tc>
              </a:tr>
              <a:tr h="359746">
                <a:tc>
                  <a:txBody>
                    <a:bodyPr/>
                    <a:lstStyle/>
                    <a:p>
                      <a:r>
                        <a:rPr kumimoji="1" lang="ja-JP" altLang="en-US" dirty="0" smtClean="0"/>
                        <a:t>巻き</a:t>
                      </a:r>
                      <a:r>
                        <a:rPr kumimoji="1" lang="ja-JP" altLang="en-US" dirty="0" err="1" smtClean="0"/>
                        <a:t>ひも</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チェック</a:t>
                      </a:r>
                      <a:r>
                        <a:rPr kumimoji="1" lang="en-US" altLang="ja-JP" dirty="0" smtClean="0"/>
                        <a:t>ON/OFF</a:t>
                      </a:r>
                      <a:endParaRPr kumimoji="1" lang="ja-JP" altLang="en-US" dirty="0"/>
                    </a:p>
                  </a:txBody>
                  <a:tcPr/>
                </a:tc>
                <a:tc>
                  <a:txBody>
                    <a:bodyPr/>
                    <a:lstStyle/>
                    <a:p>
                      <a:endParaRPr kumimoji="1" lang="ja-JP" altLang="en-US"/>
                    </a:p>
                  </a:txBody>
                  <a:tcPr/>
                </a:tc>
                <a:tc>
                  <a:txBody>
                    <a:bodyPr/>
                    <a:lstStyle/>
                    <a:p>
                      <a:r>
                        <a:rPr kumimoji="1" lang="ja-JP" altLang="en-US" dirty="0" smtClean="0"/>
                        <a:t>巻き</a:t>
                      </a:r>
                      <a:r>
                        <a:rPr kumimoji="1" lang="ja-JP" altLang="en-US" dirty="0" err="1" smtClean="0"/>
                        <a:t>ひも</a:t>
                      </a:r>
                      <a:r>
                        <a:rPr kumimoji="1" lang="ja-JP" altLang="en-US" dirty="0" smtClean="0"/>
                        <a:t>として計算する場合はチェック</a:t>
                      </a:r>
                      <a:r>
                        <a:rPr kumimoji="1" lang="en-US" altLang="ja-JP" dirty="0" smtClean="0"/>
                        <a:t>ON</a:t>
                      </a:r>
                      <a:endParaRPr kumimoji="1" lang="ja-JP" altLang="en-US" dirty="0"/>
                    </a:p>
                  </a:txBody>
                  <a:tcPr/>
                </a:tc>
              </a:tr>
              <a:tr h="359746">
                <a:tc>
                  <a:txBody>
                    <a:bodyPr/>
                    <a:lstStyle/>
                    <a:p>
                      <a:r>
                        <a:rPr kumimoji="1" lang="ja-JP" altLang="en-US" dirty="0" smtClean="0"/>
                        <a:t>本幅初期値</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整数、なければ</a:t>
                      </a:r>
                      <a:r>
                        <a:rPr kumimoji="1" lang="en-US" altLang="ja-JP" dirty="0" smtClean="0"/>
                        <a:t>0</a:t>
                      </a:r>
                      <a:endParaRPr kumimoji="1" lang="ja-JP" altLang="en-US" dirty="0"/>
                    </a:p>
                  </a:txBody>
                  <a:tcPr/>
                </a:tc>
                <a:tc>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何本幅の値に初期値を指定したい場合</a:t>
                      </a:r>
                    </a:p>
                  </a:txBody>
                  <a:tcPr/>
                </a:tc>
              </a:tr>
              <a:tr h="338974">
                <a:tc>
                  <a:txBody>
                    <a:bodyPr/>
                    <a:lstStyle/>
                    <a:p>
                      <a:r>
                        <a:rPr kumimoji="1" lang="ja-JP" altLang="en-US" dirty="0" err="1" smtClean="0"/>
                        <a:t>ひも</a:t>
                      </a:r>
                      <a:r>
                        <a:rPr kumimoji="1" lang="ja-JP" altLang="en-US" dirty="0" smtClean="0"/>
                        <a:t>数</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整数</a:t>
                      </a:r>
                      <a:endParaRPr kumimoji="1" lang="ja-JP" altLang="en-US" dirty="0"/>
                    </a:p>
                  </a:txBody>
                  <a:tcPr/>
                </a:tc>
                <a:tc>
                  <a:txBody>
                    <a:bodyPr/>
                    <a:lstStyle/>
                    <a:p>
                      <a:endParaRPr kumimoji="1" lang="ja-JP" altLang="en-US" dirty="0"/>
                    </a:p>
                  </a:txBody>
                  <a:tcPr/>
                </a:tc>
                <a:tc>
                  <a:txBody>
                    <a:bodyPr/>
                    <a:lstStyle/>
                    <a:p>
                      <a:r>
                        <a:rPr kumimoji="1" lang="ja-JP" altLang="en-US" dirty="0" smtClean="0"/>
                        <a:t>その</a:t>
                      </a:r>
                      <a:r>
                        <a:rPr kumimoji="1" lang="ja-JP" altLang="en-US" dirty="0" err="1" smtClean="0"/>
                        <a:t>ひも</a:t>
                      </a:r>
                      <a:r>
                        <a:rPr kumimoji="1" lang="ja-JP" altLang="en-US" dirty="0" smtClean="0"/>
                        <a:t>番号に何本のひもを使用するか</a:t>
                      </a:r>
                      <a:endParaRPr kumimoji="1" lang="ja-JP" altLang="en-US" dirty="0"/>
                    </a:p>
                  </a:txBody>
                  <a:tcPr/>
                </a:tc>
              </a:tr>
              <a:tr h="359746">
                <a:tc>
                  <a:txBody>
                    <a:bodyPr/>
                    <a:lstStyle/>
                    <a:p>
                      <a:r>
                        <a:rPr kumimoji="1" lang="ja-JP" altLang="en-US" dirty="0" smtClean="0"/>
                        <a:t>長さ比率対ひも</a:t>
                      </a:r>
                      <a:r>
                        <a:rPr kumimoji="1" lang="en-US" altLang="ja-JP" dirty="0" smtClean="0"/>
                        <a:t>1</a:t>
                      </a:r>
                      <a:endParaRPr kumimoji="1" lang="ja-JP" altLang="en-US" dirty="0"/>
                    </a:p>
                  </a:txBody>
                  <a:tcPr/>
                </a:tc>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endParaRPr kumimoji="1" lang="ja-JP" altLang="en-US" dirty="0"/>
                    </a:p>
                  </a:txBody>
                  <a:tcPr/>
                </a:tc>
                <a:tc>
                  <a:txBody>
                    <a:bodyPr/>
                    <a:lstStyle/>
                    <a:p>
                      <a:r>
                        <a:rPr kumimoji="1" lang="ja-JP" altLang="en-US" dirty="0" err="1" smtClean="0"/>
                        <a:t>ひも</a:t>
                      </a:r>
                      <a:r>
                        <a:rPr kumimoji="1" lang="ja-JP" altLang="en-US" dirty="0" smtClean="0"/>
                        <a:t>番号</a:t>
                      </a:r>
                      <a:r>
                        <a:rPr kumimoji="1" lang="en-US" altLang="ja-JP" dirty="0" smtClean="0"/>
                        <a:t>2</a:t>
                      </a:r>
                      <a:r>
                        <a:rPr kumimoji="1" lang="ja-JP" altLang="en-US" dirty="0" smtClean="0"/>
                        <a:t>以降</a:t>
                      </a:r>
                      <a:endParaRPr kumimoji="1" lang="ja-JP" altLang="en-US" dirty="0"/>
                    </a:p>
                  </a:txBody>
                  <a:tcPr/>
                </a:tc>
                <a:tc>
                  <a:txBody>
                    <a:bodyPr/>
                    <a:lstStyle/>
                    <a:p>
                      <a:r>
                        <a:rPr kumimoji="1" lang="ja-JP" altLang="en-US" dirty="0" smtClean="0"/>
                        <a:t>長さの初期値、</a:t>
                      </a:r>
                      <a:r>
                        <a:rPr kumimoji="1" lang="ja-JP" altLang="en-US" dirty="0" err="1" smtClean="0"/>
                        <a:t>ひも</a:t>
                      </a:r>
                      <a:r>
                        <a:rPr kumimoji="1" lang="ja-JP" altLang="en-US" dirty="0" smtClean="0"/>
                        <a:t>番号</a:t>
                      </a:r>
                      <a:r>
                        <a:rPr kumimoji="1" lang="en-US" altLang="ja-JP" dirty="0" smtClean="0"/>
                        <a:t>1</a:t>
                      </a:r>
                      <a:r>
                        <a:rPr kumimoji="1" lang="ja-JP" altLang="en-US" dirty="0" smtClean="0"/>
                        <a:t>に対する比率</a:t>
                      </a:r>
                      <a:endParaRPr kumimoji="1" lang="ja-JP" altLang="en-US" dirty="0"/>
                    </a:p>
                  </a:txBody>
                  <a:tcPr/>
                </a:tc>
              </a:tr>
              <a:tr h="359746">
                <a:tc>
                  <a:txBody>
                    <a:bodyPr/>
                    <a:lstStyle/>
                    <a:p>
                      <a:r>
                        <a:rPr kumimoji="1" lang="ja-JP" altLang="en-US" dirty="0" smtClean="0"/>
                        <a:t>長さ加減対ひも</a:t>
                      </a:r>
                      <a:r>
                        <a:rPr kumimoji="1" lang="en-US" altLang="ja-JP" dirty="0" smtClean="0"/>
                        <a:t>1</a:t>
                      </a:r>
                      <a:endParaRPr kumimoji="1" lang="ja-JP" altLang="en-US" dirty="0"/>
                    </a:p>
                  </a:txBody>
                  <a:tcPr/>
                </a:tc>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小数</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ひも</a:t>
                      </a:r>
                      <a:r>
                        <a:rPr kumimoji="1" lang="ja-JP" altLang="en-US" dirty="0" smtClean="0"/>
                        <a:t>番号</a:t>
                      </a:r>
                      <a:r>
                        <a:rPr kumimoji="1" lang="en-US" altLang="ja-JP" dirty="0" smtClean="0"/>
                        <a:t>2</a:t>
                      </a:r>
                      <a:r>
                        <a:rPr kumimoji="1" lang="ja-JP" altLang="en-US" dirty="0" smtClean="0"/>
                        <a:t>以降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長さの初期値、</a:t>
                      </a:r>
                      <a:r>
                        <a:rPr kumimoji="1" lang="ja-JP" altLang="en-US" dirty="0" err="1" smtClean="0"/>
                        <a:t>ひも</a:t>
                      </a:r>
                      <a:r>
                        <a:rPr kumimoji="1" lang="ja-JP" altLang="en-US" dirty="0" smtClean="0"/>
                        <a:t>番号</a:t>
                      </a:r>
                      <a:r>
                        <a:rPr kumimoji="1" lang="en-US" altLang="ja-JP" dirty="0" smtClean="0"/>
                        <a:t>1</a:t>
                      </a:r>
                      <a:r>
                        <a:rPr kumimoji="1" lang="ja-JP" altLang="en-US" dirty="0" smtClean="0"/>
                        <a:t>に対する加減</a:t>
                      </a:r>
                    </a:p>
                  </a:txBody>
                  <a:tcPr/>
                </a:tc>
              </a:tr>
              <a:tr h="338974">
                <a:tc>
                  <a:txBody>
                    <a:bodyPr/>
                    <a:lstStyle/>
                    <a:p>
                      <a:r>
                        <a:rPr kumimoji="1" lang="ja-JP" altLang="en-US" dirty="0" err="1" smtClean="0"/>
                        <a:t>ひも</a:t>
                      </a:r>
                      <a:r>
                        <a:rPr kumimoji="1" lang="ja-JP" altLang="en-US" dirty="0" smtClean="0"/>
                        <a:t>長比率対長さ</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r>
                        <a:rPr kumimoji="1" lang="ja-JP" altLang="en-US" dirty="0" smtClean="0"/>
                        <a:t>小数</a:t>
                      </a:r>
                      <a:endParaRPr kumimoji="1" lang="ja-JP" altLang="en-US" dirty="0"/>
                    </a:p>
                  </a:txBody>
                  <a:tcPr/>
                </a:tc>
                <a:tc>
                  <a:txBody>
                    <a:bodyPr/>
                    <a:lstStyle/>
                    <a:p>
                      <a:endParaRPr kumimoji="1" lang="ja-JP" altLang="en-US" dirty="0"/>
                    </a:p>
                  </a:txBody>
                  <a:tcPr/>
                </a:tc>
                <a:tc>
                  <a:txBody>
                    <a:bodyPr/>
                    <a:lstStyle/>
                    <a:p>
                      <a:r>
                        <a:rPr kumimoji="1" lang="ja-JP" altLang="en-US" dirty="0" smtClean="0"/>
                        <a:t>設定された長さに乗算して</a:t>
                      </a:r>
                      <a:r>
                        <a:rPr kumimoji="1" lang="ja-JP" altLang="en-US" dirty="0" err="1" smtClean="0"/>
                        <a:t>ひも</a:t>
                      </a:r>
                      <a:r>
                        <a:rPr kumimoji="1" lang="ja-JP" altLang="en-US" dirty="0" smtClean="0"/>
                        <a:t>長算出</a:t>
                      </a:r>
                      <a:endParaRPr kumimoji="1" lang="ja-JP" altLang="en-US" dirty="0"/>
                    </a:p>
                  </a:txBody>
                  <a:tcPr/>
                </a:tc>
              </a:tr>
              <a:tr h="338974">
                <a:tc>
                  <a:txBody>
                    <a:bodyPr/>
                    <a:lstStyle/>
                    <a:p>
                      <a:r>
                        <a:rPr kumimoji="1" lang="ja-JP" altLang="en-US" dirty="0" err="1" smtClean="0"/>
                        <a:t>ひも</a:t>
                      </a:r>
                      <a:r>
                        <a:rPr kumimoji="1" lang="ja-JP" altLang="en-US" dirty="0" smtClean="0"/>
                        <a:t>長加算</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小数</a:t>
                      </a:r>
                      <a:endParaRPr kumimoji="1" lang="ja-JP" altLang="en-US" dirty="0"/>
                    </a:p>
                  </a:txBody>
                  <a:tcPr/>
                </a:tc>
                <a:tc>
                  <a:txBody>
                    <a:bodyPr/>
                    <a:lstStyle/>
                    <a:p>
                      <a:endParaRPr kumimoji="1" lang="ja-JP" altLang="en-US" dirty="0"/>
                    </a:p>
                  </a:txBody>
                  <a:tcPr/>
                </a:tc>
                <a:tc>
                  <a:txBody>
                    <a:bodyPr/>
                    <a:lstStyle/>
                    <a:p>
                      <a:r>
                        <a:rPr kumimoji="1" lang="ja-JP" altLang="en-US" dirty="0" err="1" smtClean="0"/>
                        <a:t>ひも</a:t>
                      </a:r>
                      <a:r>
                        <a:rPr kumimoji="1" lang="ja-JP" altLang="en-US" dirty="0" smtClean="0"/>
                        <a:t>長としてこの値を加算する</a:t>
                      </a:r>
                      <a:endParaRPr kumimoji="1" lang="ja-JP" altLang="en-US" dirty="0"/>
                    </a:p>
                  </a:txBody>
                  <a:tcPr/>
                </a:tc>
              </a:tr>
              <a:tr h="338974">
                <a:tc>
                  <a:txBody>
                    <a:bodyPr/>
                    <a:lstStyle/>
                    <a:p>
                      <a:r>
                        <a:rPr kumimoji="1" lang="ja-JP" altLang="en-US" dirty="0" smtClean="0"/>
                        <a:t>巻きの厚み</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小数</a:t>
                      </a:r>
                      <a:endParaRPr kumimoji="1" lang="ja-JP" altLang="en-US" dirty="0"/>
                    </a:p>
                  </a:txBody>
                  <a:tcPr/>
                </a:tc>
                <a:tc>
                  <a:txBody>
                    <a:bodyPr/>
                    <a:lstStyle/>
                    <a:p>
                      <a:r>
                        <a:rPr kumimoji="1" lang="ja-JP" altLang="en-US" dirty="0" smtClean="0"/>
                        <a:t>巻きひものチェック</a:t>
                      </a:r>
                      <a:r>
                        <a:rPr kumimoji="1" lang="en-US" altLang="ja-JP" dirty="0" smtClean="0"/>
                        <a:t>ON</a:t>
                      </a:r>
                      <a:r>
                        <a:rPr kumimoji="1" lang="ja-JP" altLang="en-US" dirty="0" smtClean="0"/>
                        <a:t>時</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a:t>
                      </a:r>
                      <a:r>
                        <a:rPr kumimoji="1" lang="ja-JP" altLang="en-US" dirty="0" smtClean="0"/>
                        <a:t>巻きの長さ</a:t>
                      </a:r>
                      <a:r>
                        <a:rPr kumimoji="1" lang="en-US" altLang="ja-JP" dirty="0" smtClean="0"/>
                        <a:t>=</a:t>
                      </a:r>
                      <a:r>
                        <a:rPr kumimoji="1" lang="ja-JP" altLang="en-US" dirty="0" err="1" smtClean="0"/>
                        <a:t>ひも</a:t>
                      </a:r>
                      <a:r>
                        <a:rPr kumimoji="1" lang="ja-JP" altLang="en-US" dirty="0" smtClean="0"/>
                        <a:t>幅にこの値をプラス</a:t>
                      </a:r>
                      <a:endParaRPr kumimoji="1" lang="ja-JP" altLang="en-US" dirty="0"/>
                    </a:p>
                  </a:txBody>
                  <a:tcPr/>
                </a:tc>
              </a:tr>
              <a:tr h="338974">
                <a:tc>
                  <a:txBody>
                    <a:bodyPr/>
                    <a:lstStyle/>
                    <a:p>
                      <a:r>
                        <a:rPr kumimoji="1" lang="ja-JP" altLang="en-US" dirty="0" smtClean="0"/>
                        <a:t>巻き回数比率</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小数</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巻きひものチェック</a:t>
                      </a:r>
                      <a:r>
                        <a:rPr kumimoji="1" lang="en-US" altLang="ja-JP" dirty="0" smtClean="0"/>
                        <a:t>ON</a:t>
                      </a:r>
                      <a:r>
                        <a:rPr kumimoji="1" lang="ja-JP" altLang="en-US" dirty="0" smtClean="0"/>
                        <a:t>時</a:t>
                      </a:r>
                    </a:p>
                  </a:txBody>
                  <a:tcPr/>
                </a:tc>
                <a:tc>
                  <a:txBody>
                    <a:bodyPr/>
                    <a:lstStyle/>
                    <a:p>
                      <a:r>
                        <a:rPr kumimoji="1" lang="ja-JP" altLang="en-US" dirty="0" smtClean="0"/>
                        <a:t>設定された長さ</a:t>
                      </a:r>
                      <a:r>
                        <a:rPr kumimoji="1" lang="en-US" altLang="ja-JP" dirty="0" smtClean="0"/>
                        <a:t>/</a:t>
                      </a:r>
                      <a:r>
                        <a:rPr kumimoji="1" lang="ja-JP" altLang="en-US" dirty="0" smtClean="0"/>
                        <a:t>巻きひもの幅、に乗算</a:t>
                      </a:r>
                      <a:endParaRPr kumimoji="1" lang="ja-JP" altLang="en-US" dirty="0"/>
                    </a:p>
                  </a:txBody>
                  <a:tcPr/>
                </a:tc>
              </a:tr>
              <a:tr h="338974">
                <a:tc>
                  <a:txBody>
                    <a:bodyPr/>
                    <a:lstStyle/>
                    <a:p>
                      <a:r>
                        <a:rPr kumimoji="1" lang="ja-JP" altLang="en-US" dirty="0" err="1" smtClean="0"/>
                        <a:t>ひも</a:t>
                      </a:r>
                      <a:r>
                        <a:rPr kumimoji="1" lang="ja-JP" altLang="en-US" dirty="0" smtClean="0"/>
                        <a:t>長加算初期値</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小数</a:t>
                      </a:r>
                      <a:endParaRPr kumimoji="1" lang="ja-JP" altLang="en-US" dirty="0"/>
                    </a:p>
                  </a:txBody>
                  <a:tcPr/>
                </a:tc>
                <a:tc>
                  <a:txBody>
                    <a:bodyPr/>
                    <a:lstStyle/>
                    <a:p>
                      <a:endParaRPr kumimoji="1" lang="ja-JP" altLang="en-US" dirty="0"/>
                    </a:p>
                  </a:txBody>
                  <a:tcPr/>
                </a:tc>
                <a:tc>
                  <a:txBody>
                    <a:bodyPr/>
                    <a:lstStyle/>
                    <a:p>
                      <a:r>
                        <a:rPr kumimoji="1" lang="ja-JP" altLang="en-US" dirty="0" err="1" smtClean="0"/>
                        <a:t>ひも</a:t>
                      </a:r>
                      <a:r>
                        <a:rPr kumimoji="1" lang="ja-JP" altLang="en-US" dirty="0" smtClean="0"/>
                        <a:t>長加算の初期値</a:t>
                      </a:r>
                      <a:endParaRPr kumimoji="1" lang="ja-JP" altLang="en-US" dirty="0"/>
                    </a:p>
                  </a:txBody>
                  <a:tcPr/>
                </a:tc>
              </a:tr>
            </a:tbl>
          </a:graphicData>
        </a:graphic>
      </p:graphicFrame>
      <p:sp>
        <p:nvSpPr>
          <p:cNvPr id="5" name="テキスト ボックス 4"/>
          <p:cNvSpPr txBox="1"/>
          <p:nvPr/>
        </p:nvSpPr>
        <p:spPr>
          <a:xfrm>
            <a:off x="300698" y="5811391"/>
            <a:ext cx="11447365" cy="923330"/>
          </a:xfrm>
          <a:prstGeom prst="rect">
            <a:avLst/>
          </a:prstGeom>
          <a:noFill/>
        </p:spPr>
        <p:txBody>
          <a:bodyPr wrap="none" rtlCol="0">
            <a:spAutoFit/>
          </a:bodyPr>
          <a:lstStyle/>
          <a:p>
            <a:pPr marL="285750" indent="-285750">
              <a:buFont typeface="Arial" panose="020B0604020202020204" pitchFamily="34" charset="0"/>
              <a:buChar char="•"/>
            </a:pPr>
            <a:r>
              <a:rPr lang="ja-JP" altLang="en-US" dirty="0" smtClean="0">
                <a:solidFill>
                  <a:srgbClr val="0070C0"/>
                </a:solidFill>
              </a:rPr>
              <a:t>～比率や～係数となっている設定は、ベースとなる値に乗算します。同じならば</a:t>
            </a:r>
            <a:r>
              <a:rPr lang="en-US" altLang="ja-JP" dirty="0" smtClean="0">
                <a:solidFill>
                  <a:srgbClr val="0070C0"/>
                </a:solidFill>
              </a:rPr>
              <a:t>1</a:t>
            </a:r>
            <a:r>
              <a:rPr lang="ja-JP" altLang="en-US" dirty="0" err="1">
                <a:solidFill>
                  <a:srgbClr val="0070C0"/>
                </a:solidFill>
              </a:rPr>
              <a:t>です</a:t>
            </a:r>
            <a:endParaRPr lang="en-US" altLang="ja-JP" dirty="0" smtClean="0">
              <a:solidFill>
                <a:srgbClr val="0070C0"/>
              </a:solidFill>
            </a:endParaRPr>
          </a:p>
          <a:p>
            <a:pPr marL="285750" indent="-285750">
              <a:buFont typeface="Arial" panose="020B0604020202020204" pitchFamily="34" charset="0"/>
              <a:buChar char="•"/>
            </a:pPr>
            <a:r>
              <a:rPr lang="ja-JP" altLang="en-US" dirty="0" smtClean="0">
                <a:solidFill>
                  <a:srgbClr val="0070C0"/>
                </a:solidFill>
              </a:rPr>
              <a:t>～</a:t>
            </a:r>
            <a:r>
              <a:rPr lang="ja-JP" altLang="en-US" dirty="0">
                <a:solidFill>
                  <a:srgbClr val="0070C0"/>
                </a:solidFill>
              </a:rPr>
              <a:t>加算となっている設定は、マイナス値をセットすると減算と</a:t>
            </a:r>
            <a:r>
              <a:rPr lang="ja-JP" altLang="en-US" dirty="0" smtClean="0">
                <a:solidFill>
                  <a:srgbClr val="0070C0"/>
                </a:solidFill>
              </a:rPr>
              <a:t>なります。設定しないなら</a:t>
            </a:r>
            <a:r>
              <a:rPr lang="en-US" altLang="ja-JP" dirty="0" smtClean="0">
                <a:solidFill>
                  <a:srgbClr val="0070C0"/>
                </a:solidFill>
              </a:rPr>
              <a:t>0</a:t>
            </a:r>
            <a:r>
              <a:rPr lang="ja-JP" altLang="en-US" dirty="0" smtClean="0">
                <a:solidFill>
                  <a:srgbClr val="0070C0"/>
                </a:solidFill>
              </a:rPr>
              <a:t>にします</a:t>
            </a:r>
            <a:endParaRPr lang="ja-JP" altLang="en-US" dirty="0">
              <a:solidFill>
                <a:srgbClr val="0070C0"/>
              </a:solidFill>
            </a:endParaRPr>
          </a:p>
          <a:p>
            <a:pPr marL="285750" indent="-285750">
              <a:buFont typeface="Arial" panose="020B0604020202020204" pitchFamily="34" charset="0"/>
              <a:buChar char="•"/>
            </a:pPr>
            <a:r>
              <a:rPr kumimoji="1" lang="en-US" altLang="ja-JP" dirty="0" smtClean="0">
                <a:solidFill>
                  <a:srgbClr val="0070C0"/>
                </a:solidFill>
              </a:rPr>
              <a:t>Mesh, Square45, Knot, Square </a:t>
            </a:r>
            <a:r>
              <a:rPr kumimoji="1" lang="ja-JP" altLang="en-US" dirty="0" smtClean="0">
                <a:solidFill>
                  <a:srgbClr val="0070C0"/>
                </a:solidFill>
              </a:rPr>
              <a:t>のチェックは、そのアプリ画面のドロップダウン選択肢に表示するかどうかを示します</a:t>
            </a:r>
            <a:endParaRPr kumimoji="1" lang="en-US" altLang="ja-JP" dirty="0" smtClean="0">
              <a:solidFill>
                <a:srgbClr val="0070C0"/>
              </a:solidFill>
            </a:endParaRPr>
          </a:p>
        </p:txBody>
      </p:sp>
      <p:sp>
        <p:nvSpPr>
          <p:cNvPr id="2" name="スライド番号プレースホルダー 1"/>
          <p:cNvSpPr>
            <a:spLocks noGrp="1"/>
          </p:cNvSpPr>
          <p:nvPr>
            <p:ph type="sldNum" sz="quarter" idx="12"/>
          </p:nvPr>
        </p:nvSpPr>
        <p:spPr/>
        <p:txBody>
          <a:bodyPr/>
          <a:lstStyle/>
          <a:p>
            <a:fld id="{686F58BA-6259-4F91-ABB0-633A0A655949}" type="slidenum">
              <a:rPr kumimoji="1" lang="ja-JP" altLang="en-US" smtClean="0"/>
              <a:t>20</a:t>
            </a:fld>
            <a:endParaRPr kumimoji="1" lang="ja-JP" altLang="en-US"/>
          </a:p>
        </p:txBody>
      </p:sp>
    </p:spTree>
    <p:extLst>
      <p:ext uri="{BB962C8B-B14F-4D97-AF65-F5344CB8AC3E}">
        <p14:creationId xmlns:p14="http://schemas.microsoft.com/office/powerpoint/2010/main" val="4161893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描画色</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02741" y="1690688"/>
            <a:ext cx="7822801" cy="4716689"/>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4191389659"/>
              </p:ext>
            </p:extLst>
          </p:nvPr>
        </p:nvGraphicFramePr>
        <p:xfrm>
          <a:off x="8257345" y="2176721"/>
          <a:ext cx="3607199" cy="2494280"/>
        </p:xfrm>
        <a:graphic>
          <a:graphicData uri="http://schemas.openxmlformats.org/drawingml/2006/table">
            <a:tbl>
              <a:tblPr firstRow="1" bandRow="1">
                <a:tableStyleId>{F5AB1C69-6EDB-4FF4-983F-18BD219EF322}</a:tableStyleId>
              </a:tblPr>
              <a:tblGrid>
                <a:gridCol w="1142027"/>
                <a:gridCol w="2465172"/>
              </a:tblGrid>
              <a:tr h="370840">
                <a:tc>
                  <a:txBody>
                    <a:bodyPr/>
                    <a:lstStyle/>
                    <a:p>
                      <a:r>
                        <a:rPr kumimoji="1" lang="ja-JP" altLang="en-US" dirty="0" smtClean="0"/>
                        <a:t>項目名</a:t>
                      </a:r>
                      <a:endParaRPr kumimoji="1" lang="ja-JP" altLang="en-US" dirty="0"/>
                    </a:p>
                  </a:txBody>
                  <a:tcPr/>
                </a:tc>
                <a:tc>
                  <a:txBody>
                    <a:bodyPr/>
                    <a:lstStyle/>
                    <a:p>
                      <a:r>
                        <a:rPr kumimoji="1" lang="ja-JP" altLang="en-US" dirty="0" smtClean="0"/>
                        <a:t>設定内容</a:t>
                      </a:r>
                      <a:endParaRPr kumimoji="1" lang="ja-JP" altLang="en-US" dirty="0"/>
                    </a:p>
                  </a:txBody>
                  <a:tcPr/>
                </a:tc>
              </a:tr>
              <a:tr h="370840">
                <a:tc>
                  <a:txBody>
                    <a:bodyPr/>
                    <a:lstStyle/>
                    <a:p>
                      <a:r>
                        <a:rPr kumimoji="1" lang="ja-JP" altLang="en-US" dirty="0" smtClean="0"/>
                        <a:t>色</a:t>
                      </a:r>
                      <a:endParaRPr kumimoji="1" lang="ja-JP" altLang="en-US" dirty="0"/>
                    </a:p>
                  </a:txBody>
                  <a:tcPr/>
                </a:tc>
                <a:tc>
                  <a:txBody>
                    <a:bodyPr/>
                    <a:lstStyle/>
                    <a:p>
                      <a:r>
                        <a:rPr kumimoji="1" lang="ja-JP" altLang="en-US" dirty="0" smtClean="0"/>
                        <a:t>重複しない色の名前</a:t>
                      </a:r>
                      <a:endParaRPr kumimoji="1" lang="ja-JP" altLang="en-US" dirty="0"/>
                    </a:p>
                  </a:txBody>
                  <a:tcPr/>
                </a:tc>
              </a:tr>
              <a:tr h="370840">
                <a:tc>
                  <a:txBody>
                    <a:bodyPr/>
                    <a:lstStyle/>
                    <a:p>
                      <a:r>
                        <a:rPr kumimoji="1" lang="ja-JP" altLang="en-US" dirty="0" smtClean="0"/>
                        <a:t>赤・緑・青</a:t>
                      </a:r>
                      <a:endParaRPr kumimoji="1" lang="ja-JP" altLang="en-US" dirty="0"/>
                    </a:p>
                  </a:txBody>
                  <a:tcPr/>
                </a:tc>
                <a:tc>
                  <a:txBody>
                    <a:bodyPr/>
                    <a:lstStyle/>
                    <a:p>
                      <a:r>
                        <a:rPr kumimoji="1" lang="ja-JP" altLang="en-US" dirty="0" smtClean="0"/>
                        <a:t>それぞれの色味</a:t>
                      </a:r>
                      <a:endParaRPr kumimoji="1" lang="en-US" altLang="ja-JP" dirty="0" smtClean="0"/>
                    </a:p>
                    <a:p>
                      <a:r>
                        <a:rPr kumimoji="1" lang="en-US" altLang="ja-JP" dirty="0" smtClean="0"/>
                        <a:t>0</a:t>
                      </a:r>
                      <a:r>
                        <a:rPr kumimoji="1" lang="ja-JP" altLang="en-US" dirty="0" smtClean="0"/>
                        <a:t>～</a:t>
                      </a:r>
                      <a:r>
                        <a:rPr kumimoji="1" lang="en-US" altLang="ja-JP" dirty="0" smtClean="0"/>
                        <a:t>255</a:t>
                      </a:r>
                      <a:r>
                        <a:rPr kumimoji="1" lang="ja-JP" altLang="en-US" dirty="0" smtClean="0"/>
                        <a:t>の数値</a:t>
                      </a:r>
                      <a:endParaRPr kumimoji="1" lang="ja-JP" altLang="en-US" dirty="0"/>
                    </a:p>
                  </a:txBody>
                  <a:tcPr/>
                </a:tc>
              </a:tr>
              <a:tr h="370840">
                <a:tc>
                  <a:txBody>
                    <a:bodyPr/>
                    <a:lstStyle/>
                    <a:p>
                      <a:r>
                        <a:rPr kumimoji="1" lang="ja-JP" altLang="en-US" dirty="0" smtClean="0"/>
                        <a:t>線幅</a:t>
                      </a:r>
                      <a:endParaRPr kumimoji="1" lang="ja-JP" altLang="en-US" dirty="0"/>
                    </a:p>
                  </a:txBody>
                  <a:tcPr/>
                </a:tc>
                <a:tc>
                  <a:txBody>
                    <a:bodyPr/>
                    <a:lstStyle/>
                    <a:p>
                      <a:r>
                        <a:rPr kumimoji="1" lang="ja-JP" altLang="en-US" dirty="0" smtClean="0"/>
                        <a:t>バンドの絵の外枠線</a:t>
                      </a:r>
                      <a:endParaRPr kumimoji="1" lang="ja-JP" altLang="en-US" dirty="0"/>
                    </a:p>
                  </a:txBody>
                  <a:tcPr/>
                </a:tc>
              </a:tr>
              <a:tr h="370840">
                <a:tc>
                  <a:txBody>
                    <a:bodyPr/>
                    <a:lstStyle/>
                    <a:p>
                      <a:r>
                        <a:rPr kumimoji="1" lang="ja-JP" altLang="en-US" dirty="0" smtClean="0"/>
                        <a:t>中線幅</a:t>
                      </a:r>
                      <a:endParaRPr kumimoji="1" lang="ja-JP" altLang="en-US" dirty="0"/>
                    </a:p>
                  </a:txBody>
                  <a:tcPr/>
                </a:tc>
                <a:tc>
                  <a:txBody>
                    <a:bodyPr/>
                    <a:lstStyle/>
                    <a:p>
                      <a:r>
                        <a:rPr kumimoji="1" lang="ja-JP" altLang="en-US" dirty="0" smtClean="0"/>
                        <a:t>バンドの絵の本幅線</a:t>
                      </a:r>
                      <a:endParaRPr kumimoji="1" lang="ja-JP" altLang="en-US" dirty="0"/>
                    </a:p>
                  </a:txBody>
                  <a:tcPr/>
                </a:tc>
              </a:tr>
              <a:tr h="370840">
                <a:tc>
                  <a:txBody>
                    <a:bodyPr/>
                    <a:lstStyle/>
                    <a:p>
                      <a:r>
                        <a:rPr kumimoji="1" lang="ja-JP" altLang="en-US" dirty="0" smtClean="0"/>
                        <a:t>透明度</a:t>
                      </a:r>
                      <a:endParaRPr kumimoji="1" lang="ja-JP" altLang="en-US" dirty="0"/>
                    </a:p>
                  </a:txBody>
                  <a:tcPr/>
                </a:tc>
                <a:tc>
                  <a:txBody>
                    <a:bodyPr/>
                    <a:lstStyle/>
                    <a:p>
                      <a:r>
                        <a:rPr kumimoji="1" lang="en-US" altLang="ja-JP" dirty="0" smtClean="0"/>
                        <a:t>0(</a:t>
                      </a:r>
                      <a:r>
                        <a:rPr kumimoji="1" lang="ja-JP" altLang="en-US" dirty="0" smtClean="0"/>
                        <a:t>透明</a:t>
                      </a:r>
                      <a:r>
                        <a:rPr kumimoji="1" lang="en-US" altLang="ja-JP" dirty="0" smtClean="0"/>
                        <a:t>)</a:t>
                      </a:r>
                      <a:r>
                        <a:rPr kumimoji="1" lang="ja-JP" altLang="en-US" dirty="0" smtClean="0"/>
                        <a:t>～</a:t>
                      </a:r>
                      <a:r>
                        <a:rPr kumimoji="1" lang="en-US" altLang="ja-JP" dirty="0" smtClean="0"/>
                        <a:t>255(</a:t>
                      </a:r>
                      <a:r>
                        <a:rPr kumimoji="1" lang="ja-JP" altLang="en-US" dirty="0" smtClean="0"/>
                        <a:t>不透明</a:t>
                      </a:r>
                      <a:r>
                        <a:rPr kumimoji="1" lang="en-US" altLang="ja-JP" dirty="0" smtClean="0"/>
                        <a:t>)</a:t>
                      </a:r>
                      <a:endParaRPr kumimoji="1" lang="ja-JP" altLang="en-US" dirty="0"/>
                    </a:p>
                  </a:txBody>
                  <a:tcPr/>
                </a:tc>
              </a:tr>
            </a:tbl>
          </a:graphicData>
        </a:graphic>
      </p:graphicFrame>
      <p:sp>
        <p:nvSpPr>
          <p:cNvPr id="5" name="スライド番号プレースホルダー 4"/>
          <p:cNvSpPr>
            <a:spLocks noGrp="1"/>
          </p:cNvSpPr>
          <p:nvPr>
            <p:ph type="sldNum" sz="quarter" idx="12"/>
          </p:nvPr>
        </p:nvSpPr>
        <p:spPr/>
        <p:txBody>
          <a:bodyPr/>
          <a:lstStyle/>
          <a:p>
            <a:fld id="{85355F05-21E0-44FA-B6D9-03F8BCA6895D}" type="slidenum">
              <a:rPr lang="ja-JP" altLang="en-US" smtClean="0"/>
              <a:pPr/>
              <a:t>21</a:t>
            </a:fld>
            <a:endParaRPr lang="ja-JP" altLang="en-US" dirty="0"/>
          </a:p>
        </p:txBody>
      </p:sp>
    </p:spTree>
    <p:extLst>
      <p:ext uri="{BB962C8B-B14F-4D97-AF65-F5344CB8AC3E}">
        <p14:creationId xmlns:p14="http://schemas.microsoft.com/office/powerpoint/2010/main" val="4129687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838201" y="1342751"/>
            <a:ext cx="6640286" cy="2372149"/>
          </a:xfrm>
          <a:prstGeom prst="rect">
            <a:avLst/>
          </a:prstGeom>
        </p:spPr>
      </p:pic>
      <p:pic>
        <p:nvPicPr>
          <p:cNvPr id="5" name="図 4"/>
          <p:cNvPicPr>
            <a:picLocks noChangeAspect="1"/>
          </p:cNvPicPr>
          <p:nvPr/>
        </p:nvPicPr>
        <p:blipFill>
          <a:blip r:embed="rId3"/>
          <a:stretch>
            <a:fillRect/>
          </a:stretch>
        </p:blipFill>
        <p:spPr>
          <a:xfrm>
            <a:off x="5674717" y="3614057"/>
            <a:ext cx="5766169" cy="3178914"/>
          </a:xfrm>
          <a:prstGeom prst="rect">
            <a:avLst/>
          </a:prstGeom>
        </p:spPr>
      </p:pic>
      <p:sp>
        <p:nvSpPr>
          <p:cNvPr id="6" name="円/楕円 5"/>
          <p:cNvSpPr/>
          <p:nvPr/>
        </p:nvSpPr>
        <p:spPr>
          <a:xfrm>
            <a:off x="6718778" y="2386408"/>
            <a:ext cx="934899" cy="446315"/>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12949039">
            <a:off x="6376133" y="2553057"/>
            <a:ext cx="685800" cy="1265189"/>
          </a:xfrm>
          <a:prstGeom prst="upArrow">
            <a:avLst>
              <a:gd name="adj1" fmla="val 50000"/>
              <a:gd name="adj2" fmla="val 121429"/>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619212" y="863238"/>
            <a:ext cx="4382583" cy="2350621"/>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「新たな保存先」を聞いてくる</a:t>
            </a:r>
          </a:p>
          <a:p>
            <a:pPr algn="ctr"/>
            <a:endParaRPr kumimoji="1" lang="ja-JP" altLang="en-US" sz="2000" dirty="0" smtClean="0">
              <a:solidFill>
                <a:schemeClr val="tx1"/>
              </a:solidFill>
            </a:endParaRPr>
          </a:p>
          <a:p>
            <a:pPr marL="342900" indent="-342900">
              <a:buFont typeface="Arial" panose="020B0604020202020204" pitchFamily="34" charset="0"/>
              <a:buChar char="•"/>
            </a:pPr>
            <a:r>
              <a:rPr lang="ja-JP" altLang="en-US" sz="2000" u="sng" dirty="0">
                <a:solidFill>
                  <a:schemeClr val="tx1"/>
                </a:solidFill>
              </a:rPr>
              <a:t>存在</a:t>
            </a:r>
            <a:r>
              <a:rPr lang="ja-JP" altLang="en-US" sz="2000" u="sng" dirty="0" smtClean="0">
                <a:solidFill>
                  <a:schemeClr val="tx1"/>
                </a:solidFill>
              </a:rPr>
              <a:t>しないファイルを指定すると</a:t>
            </a:r>
            <a:br>
              <a:rPr lang="ja-JP" altLang="en-US" sz="2000" u="sng" dirty="0" smtClean="0">
                <a:solidFill>
                  <a:schemeClr val="tx1"/>
                </a:solidFill>
              </a:rPr>
            </a:br>
            <a:r>
              <a:rPr kumimoji="1" lang="ja-JP" altLang="en-US" sz="2000" dirty="0" smtClean="0">
                <a:solidFill>
                  <a:schemeClr val="tx1"/>
                </a:solidFill>
              </a:rPr>
              <a:t>→その場所に新たに作られる</a:t>
            </a:r>
          </a:p>
          <a:p>
            <a:pPr marL="342900" indent="-342900">
              <a:buFont typeface="Arial" panose="020B0604020202020204" pitchFamily="34" charset="0"/>
              <a:buChar char="•"/>
            </a:pPr>
            <a:r>
              <a:rPr lang="ja-JP" altLang="en-US" sz="2000" u="sng" dirty="0">
                <a:solidFill>
                  <a:schemeClr val="tx1"/>
                </a:solidFill>
              </a:rPr>
              <a:t>既存</a:t>
            </a:r>
            <a:r>
              <a:rPr lang="ja-JP" altLang="en-US" sz="2000" u="sng" dirty="0" smtClean="0">
                <a:solidFill>
                  <a:schemeClr val="tx1"/>
                </a:solidFill>
              </a:rPr>
              <a:t>ファイルを指定すると</a:t>
            </a:r>
            <a:br>
              <a:rPr lang="ja-JP" altLang="en-US" sz="2000" u="sng" dirty="0" smtClean="0">
                <a:solidFill>
                  <a:schemeClr val="tx1"/>
                </a:solidFill>
              </a:rPr>
            </a:br>
            <a:r>
              <a:rPr kumimoji="1" lang="ja-JP" altLang="en-US" sz="2000" dirty="0" smtClean="0">
                <a:solidFill>
                  <a:schemeClr val="tx1"/>
                </a:solidFill>
              </a:rPr>
              <a:t>→そのファイルに切り替え可能</a:t>
            </a:r>
          </a:p>
        </p:txBody>
      </p:sp>
      <p:sp>
        <p:nvSpPr>
          <p:cNvPr id="9" name="角丸四角形 8"/>
          <p:cNvSpPr/>
          <p:nvPr/>
        </p:nvSpPr>
        <p:spPr>
          <a:xfrm>
            <a:off x="633527" y="4314892"/>
            <a:ext cx="4152658" cy="222595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smtClean="0">
                <a:solidFill>
                  <a:schemeClr val="tx1"/>
                </a:solidFill>
              </a:rPr>
              <a:t>配布用のインストーラには、</a:t>
            </a:r>
            <a:endParaRPr kumimoji="1" lang="en-US" altLang="ja-JP" sz="2000" dirty="0" smtClean="0">
              <a:solidFill>
                <a:schemeClr val="tx1"/>
              </a:solidFill>
            </a:endParaRPr>
          </a:p>
          <a:p>
            <a:pPr algn="ctr"/>
            <a:r>
              <a:rPr kumimoji="1" lang="ja-JP" altLang="en-US" sz="2000" dirty="0" smtClean="0">
                <a:solidFill>
                  <a:schemeClr val="tx1"/>
                </a:solidFill>
              </a:rPr>
              <a:t>設定ファイルのサンプル</a:t>
            </a:r>
            <a:r>
              <a:rPr kumimoji="1" lang="en-US" altLang="ja-JP" sz="2000" dirty="0" smtClean="0">
                <a:solidFill>
                  <a:schemeClr val="tx1"/>
                </a:solidFill>
              </a:rPr>
              <a:t>(CraftBandMesh.XML)</a:t>
            </a:r>
          </a:p>
          <a:p>
            <a:pPr algn="ctr"/>
            <a:r>
              <a:rPr kumimoji="1" lang="ja-JP" altLang="en-US" sz="2000" dirty="0" smtClean="0">
                <a:solidFill>
                  <a:schemeClr val="tx1"/>
                </a:solidFill>
              </a:rPr>
              <a:t>を入れていますが、</a:t>
            </a:r>
          </a:p>
          <a:p>
            <a:pPr algn="ctr"/>
            <a:r>
              <a:rPr lang="ja-JP" altLang="en-US" sz="2000" dirty="0" smtClean="0">
                <a:solidFill>
                  <a:srgbClr val="FF0000"/>
                </a:solidFill>
              </a:rPr>
              <a:t>全て書き換えることが可能</a:t>
            </a:r>
            <a:r>
              <a:rPr lang="ja-JP" altLang="en-US" sz="2000" dirty="0" smtClean="0">
                <a:solidFill>
                  <a:schemeClr val="tx1"/>
                </a:solidFill>
              </a:rPr>
              <a:t>です</a:t>
            </a:r>
          </a:p>
          <a:p>
            <a:pPr algn="ctr"/>
            <a:r>
              <a:rPr kumimoji="1" lang="en-US" altLang="ja-JP" sz="2000" dirty="0" smtClean="0">
                <a:solidFill>
                  <a:schemeClr val="tx1"/>
                </a:solidFill>
              </a:rPr>
              <a:t>(</a:t>
            </a:r>
            <a:r>
              <a:rPr kumimoji="1" lang="ja-JP" altLang="en-US" sz="2000" dirty="0" smtClean="0">
                <a:solidFill>
                  <a:schemeClr val="tx1"/>
                </a:solidFill>
              </a:rPr>
              <a:t>違う名前や、全部英語にするなど</a:t>
            </a:r>
            <a:r>
              <a:rPr kumimoji="1" lang="en-US" altLang="ja-JP" sz="2000" dirty="0" smtClean="0">
                <a:solidFill>
                  <a:schemeClr val="tx1"/>
                </a:solidFill>
              </a:rPr>
              <a:t>)</a:t>
            </a:r>
            <a:endParaRPr kumimoji="1" lang="ja-JP" altLang="en-US" sz="2000" dirty="0" smtClean="0">
              <a:solidFill>
                <a:schemeClr val="tx1"/>
              </a:solidFill>
            </a:endParaRPr>
          </a:p>
        </p:txBody>
      </p:sp>
      <p:sp>
        <p:nvSpPr>
          <p:cNvPr id="3" name="スライド番号プレースホルダー 2"/>
          <p:cNvSpPr>
            <a:spLocks noGrp="1"/>
          </p:cNvSpPr>
          <p:nvPr>
            <p:ph type="sldNum" sz="quarter" idx="12"/>
          </p:nvPr>
        </p:nvSpPr>
        <p:spPr/>
        <p:txBody>
          <a:bodyPr/>
          <a:lstStyle/>
          <a:p>
            <a:fld id="{85355F05-21E0-44FA-B6D9-03F8BCA6895D}" type="slidenum">
              <a:rPr lang="ja-JP" altLang="en-US" smtClean="0"/>
              <a:pPr/>
              <a:t>22</a:t>
            </a:fld>
            <a:endParaRPr lang="ja-JP" altLang="en-US" dirty="0"/>
          </a:p>
        </p:txBody>
      </p:sp>
    </p:spTree>
    <p:extLst>
      <p:ext uri="{BB962C8B-B14F-4D97-AF65-F5344CB8AC3E}">
        <p14:creationId xmlns:p14="http://schemas.microsoft.com/office/powerpoint/2010/main" val="51740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821899" y="4083883"/>
            <a:ext cx="2227811" cy="22194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a:p>
            <a:pPr algn="ctr"/>
            <a:r>
              <a:rPr kumimoji="1" lang="ja-JP" altLang="en-US" dirty="0" smtClean="0"/>
              <a:t>設定データ</a:t>
            </a:r>
            <a:r>
              <a:rPr kumimoji="1" lang="en-US" altLang="ja-JP" dirty="0" smtClean="0"/>
              <a:t>A</a:t>
            </a:r>
            <a:r>
              <a:rPr kumimoji="1" lang="ja-JP" altLang="en-US" dirty="0" smtClean="0"/>
              <a:t>を使って作られた</a:t>
            </a:r>
          </a:p>
          <a:p>
            <a:pPr algn="ctr"/>
            <a:r>
              <a:rPr lang="ja-JP" altLang="en-US" dirty="0"/>
              <a:t>かごの</a:t>
            </a:r>
            <a:r>
              <a:rPr lang="ja-JP" altLang="en-US" dirty="0" smtClean="0"/>
              <a:t>データ</a:t>
            </a:r>
          </a:p>
          <a:p>
            <a:pPr algn="ctr"/>
            <a:endParaRPr lang="ja-JP" altLang="en-US" dirty="0"/>
          </a:p>
          <a:p>
            <a:pPr algn="ctr"/>
            <a:r>
              <a:rPr lang="ja-JP" altLang="en-US" dirty="0" smtClean="0">
                <a:solidFill>
                  <a:srgbClr val="7030A0"/>
                </a:solidFill>
              </a:rPr>
              <a:t>編みかた</a:t>
            </a:r>
            <a:r>
              <a:rPr lang="en-US" altLang="ja-JP" dirty="0" smtClean="0">
                <a:solidFill>
                  <a:srgbClr val="7030A0"/>
                </a:solidFill>
              </a:rPr>
              <a:t>A1</a:t>
            </a:r>
          </a:p>
          <a:p>
            <a:pPr algn="ctr"/>
            <a:r>
              <a:rPr lang="ja-JP" altLang="en-US" dirty="0" smtClean="0">
                <a:solidFill>
                  <a:srgbClr val="7030A0"/>
                </a:solidFill>
              </a:rPr>
              <a:t>付属品</a:t>
            </a:r>
            <a:r>
              <a:rPr lang="en-US" altLang="ja-JP" dirty="0" smtClean="0">
                <a:solidFill>
                  <a:srgbClr val="7030A0"/>
                </a:solidFill>
              </a:rPr>
              <a:t>a1</a:t>
            </a:r>
            <a:endParaRPr kumimoji="1" lang="ja-JP" altLang="en-US" dirty="0">
              <a:solidFill>
                <a:srgbClr val="7030A0"/>
              </a:solidFill>
            </a:endParaRPr>
          </a:p>
        </p:txBody>
      </p:sp>
      <p:sp>
        <p:nvSpPr>
          <p:cNvPr id="5" name="円柱 4"/>
          <p:cNvSpPr/>
          <p:nvPr/>
        </p:nvSpPr>
        <p:spPr>
          <a:xfrm>
            <a:off x="1164547" y="390699"/>
            <a:ext cx="2818015" cy="2061557"/>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solidFill>
                  <a:srgbClr val="7030A0"/>
                </a:solidFill>
              </a:rPr>
              <a:t>設定データ</a:t>
            </a:r>
            <a:r>
              <a:rPr lang="en-US" altLang="ja-JP" dirty="0">
                <a:solidFill>
                  <a:srgbClr val="7030A0"/>
                </a:solidFill>
              </a:rPr>
              <a:t>A</a:t>
            </a:r>
            <a:endParaRPr lang="ja-JP" altLang="en-US" dirty="0">
              <a:solidFill>
                <a:srgbClr val="7030A0"/>
              </a:solidFill>
            </a:endParaRPr>
          </a:p>
          <a:p>
            <a:pPr algn="ctr"/>
            <a:r>
              <a:rPr kumimoji="1" lang="en-US" altLang="ja-JP" dirty="0" smtClean="0"/>
              <a:t>(CraftBandMesh_A</a:t>
            </a:r>
            <a:r>
              <a:rPr lang="en-US" altLang="ja-JP" dirty="0" smtClean="0"/>
              <a:t>.XML)</a:t>
            </a:r>
          </a:p>
          <a:p>
            <a:pPr algn="ctr"/>
            <a:r>
              <a:rPr lang="ja-JP" altLang="en-US" dirty="0" smtClean="0">
                <a:solidFill>
                  <a:srgbClr val="7030A0"/>
                </a:solidFill>
              </a:rPr>
              <a:t>バンドの種類名</a:t>
            </a:r>
          </a:p>
          <a:p>
            <a:pPr algn="ctr"/>
            <a:r>
              <a:rPr lang="ja-JP" altLang="en-US" dirty="0" smtClean="0">
                <a:solidFill>
                  <a:srgbClr val="7030A0"/>
                </a:solidFill>
              </a:rPr>
              <a:t>編みかた名</a:t>
            </a:r>
          </a:p>
          <a:p>
            <a:pPr algn="ctr"/>
            <a:r>
              <a:rPr kumimoji="1" lang="ja-JP" altLang="en-US" dirty="0" smtClean="0">
                <a:solidFill>
                  <a:srgbClr val="7030A0"/>
                </a:solidFill>
              </a:rPr>
              <a:t>付属品名</a:t>
            </a:r>
            <a:endParaRPr kumimoji="1" lang="ja-JP" altLang="en-US" dirty="0">
              <a:solidFill>
                <a:srgbClr val="7030A0"/>
              </a:solidFill>
            </a:endParaRPr>
          </a:p>
        </p:txBody>
      </p:sp>
      <p:sp>
        <p:nvSpPr>
          <p:cNvPr id="7" name="円柱 6"/>
          <p:cNvSpPr/>
          <p:nvPr/>
        </p:nvSpPr>
        <p:spPr>
          <a:xfrm>
            <a:off x="8013470" y="390699"/>
            <a:ext cx="2818015" cy="2061557"/>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solidFill>
                  <a:srgbClr val="0070C0"/>
                </a:solidFill>
              </a:rPr>
              <a:t>設定データ</a:t>
            </a:r>
            <a:r>
              <a:rPr lang="en-US" altLang="ja-JP" dirty="0">
                <a:solidFill>
                  <a:srgbClr val="0070C0"/>
                </a:solidFill>
              </a:rPr>
              <a:t>B</a:t>
            </a:r>
            <a:endParaRPr lang="ja-JP" altLang="en-US" dirty="0">
              <a:solidFill>
                <a:srgbClr val="0070C0"/>
              </a:solidFill>
            </a:endParaRPr>
          </a:p>
          <a:p>
            <a:pPr algn="ctr"/>
            <a:r>
              <a:rPr kumimoji="1" lang="en-US" altLang="ja-JP" dirty="0" smtClean="0"/>
              <a:t>(CraftBandMesh_B</a:t>
            </a:r>
            <a:r>
              <a:rPr lang="en-US" altLang="ja-JP" dirty="0" smtClean="0"/>
              <a:t>.XML)</a:t>
            </a:r>
          </a:p>
          <a:p>
            <a:pPr algn="ctr"/>
            <a:r>
              <a:rPr lang="ja-JP" altLang="en-US" dirty="0" smtClean="0">
                <a:solidFill>
                  <a:srgbClr val="0070C0"/>
                </a:solidFill>
              </a:rPr>
              <a:t>バンドの種類名</a:t>
            </a:r>
          </a:p>
          <a:p>
            <a:pPr algn="ctr"/>
            <a:r>
              <a:rPr lang="ja-JP" altLang="en-US" dirty="0" smtClean="0">
                <a:solidFill>
                  <a:srgbClr val="0070C0"/>
                </a:solidFill>
              </a:rPr>
              <a:t>編みかた名</a:t>
            </a:r>
          </a:p>
          <a:p>
            <a:pPr algn="ctr"/>
            <a:r>
              <a:rPr kumimoji="1" lang="ja-JP" altLang="en-US" dirty="0" smtClean="0">
                <a:solidFill>
                  <a:srgbClr val="0070C0"/>
                </a:solidFill>
              </a:rPr>
              <a:t>付属品名</a:t>
            </a:r>
            <a:endParaRPr kumimoji="1" lang="ja-JP" altLang="en-US" dirty="0">
              <a:solidFill>
                <a:srgbClr val="0070C0"/>
              </a:solidFill>
            </a:endParaRPr>
          </a:p>
        </p:txBody>
      </p:sp>
      <p:sp>
        <p:nvSpPr>
          <p:cNvPr id="8" name="メモ 7"/>
          <p:cNvSpPr/>
          <p:nvPr/>
        </p:nvSpPr>
        <p:spPr>
          <a:xfrm>
            <a:off x="8308571" y="4106487"/>
            <a:ext cx="2227811" cy="22194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a:p>
            <a:pPr algn="ctr"/>
            <a:r>
              <a:rPr kumimoji="1" lang="ja-JP" altLang="en-US" dirty="0" smtClean="0"/>
              <a:t>設定データ</a:t>
            </a:r>
            <a:r>
              <a:rPr kumimoji="1" lang="en-US" altLang="ja-JP" dirty="0" smtClean="0"/>
              <a:t>B</a:t>
            </a:r>
            <a:r>
              <a:rPr kumimoji="1" lang="ja-JP" altLang="en-US" dirty="0" smtClean="0"/>
              <a:t>を使って作られた</a:t>
            </a:r>
          </a:p>
          <a:p>
            <a:pPr algn="ctr"/>
            <a:r>
              <a:rPr lang="ja-JP" altLang="en-US" dirty="0"/>
              <a:t>かごの</a:t>
            </a:r>
            <a:r>
              <a:rPr lang="ja-JP" altLang="en-US" dirty="0" smtClean="0"/>
              <a:t>データ</a:t>
            </a:r>
          </a:p>
          <a:p>
            <a:pPr algn="ctr"/>
            <a:endParaRPr lang="ja-JP" altLang="en-US" dirty="0"/>
          </a:p>
          <a:p>
            <a:pPr algn="ctr"/>
            <a:r>
              <a:rPr lang="ja-JP" altLang="en-US" dirty="0" smtClean="0">
                <a:solidFill>
                  <a:srgbClr val="0070C0"/>
                </a:solidFill>
              </a:rPr>
              <a:t>編みかた</a:t>
            </a:r>
            <a:r>
              <a:rPr lang="en-US" altLang="ja-JP" dirty="0" smtClean="0">
                <a:solidFill>
                  <a:srgbClr val="0070C0"/>
                </a:solidFill>
              </a:rPr>
              <a:t>B1</a:t>
            </a:r>
          </a:p>
          <a:p>
            <a:pPr algn="ctr"/>
            <a:r>
              <a:rPr lang="ja-JP" altLang="en-US" dirty="0" smtClean="0">
                <a:solidFill>
                  <a:srgbClr val="0070C0"/>
                </a:solidFill>
              </a:rPr>
              <a:t>付属品</a:t>
            </a:r>
            <a:r>
              <a:rPr lang="en-US" altLang="ja-JP" dirty="0" smtClean="0">
                <a:solidFill>
                  <a:srgbClr val="0070C0"/>
                </a:solidFill>
              </a:rPr>
              <a:t>b1</a:t>
            </a:r>
            <a:endParaRPr kumimoji="1" lang="ja-JP" altLang="en-US" dirty="0">
              <a:solidFill>
                <a:srgbClr val="0070C0"/>
              </a:solidFill>
            </a:endParaRPr>
          </a:p>
        </p:txBody>
      </p:sp>
      <p:sp>
        <p:nvSpPr>
          <p:cNvPr id="9" name="下矢印 8"/>
          <p:cNvSpPr/>
          <p:nvPr/>
        </p:nvSpPr>
        <p:spPr>
          <a:xfrm>
            <a:off x="2359501" y="2506288"/>
            <a:ext cx="428104" cy="1487978"/>
          </a:xfrm>
          <a:prstGeom prst="downArrow">
            <a:avLst>
              <a:gd name="adj1" fmla="val 50000"/>
              <a:gd name="adj2" fmla="val 9466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9208424" y="2560320"/>
            <a:ext cx="428104" cy="1487978"/>
          </a:xfrm>
          <a:prstGeom prst="downArrow">
            <a:avLst>
              <a:gd name="adj1" fmla="val 50000"/>
              <a:gd name="adj2" fmla="val 9466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4065067">
            <a:off x="5619854" y="1222225"/>
            <a:ext cx="428104" cy="4164167"/>
          </a:xfrm>
          <a:prstGeom prst="downArrow">
            <a:avLst>
              <a:gd name="adj1" fmla="val 50000"/>
              <a:gd name="adj2" fmla="val 9466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551324" y="2865556"/>
            <a:ext cx="851515" cy="769441"/>
          </a:xfrm>
          <a:prstGeom prst="rect">
            <a:avLst/>
          </a:prstGeom>
          <a:noFill/>
        </p:spPr>
        <p:txBody>
          <a:bodyPr wrap="none" rtlCol="0">
            <a:spAutoFit/>
          </a:bodyPr>
          <a:lstStyle/>
          <a:p>
            <a:r>
              <a:rPr kumimoji="1" lang="en-US" altLang="ja-JP" sz="4400" dirty="0" smtClean="0">
                <a:solidFill>
                  <a:srgbClr val="00B050"/>
                </a:solidFill>
              </a:rPr>
              <a:t>OK</a:t>
            </a:r>
            <a:endParaRPr kumimoji="1" lang="ja-JP" altLang="en-US" sz="4400" dirty="0">
              <a:solidFill>
                <a:srgbClr val="00B050"/>
              </a:solidFill>
            </a:endParaRPr>
          </a:p>
        </p:txBody>
      </p:sp>
      <p:sp>
        <p:nvSpPr>
          <p:cNvPr id="13" name="テキスト ボックス 12"/>
          <p:cNvSpPr txBox="1"/>
          <p:nvPr/>
        </p:nvSpPr>
        <p:spPr>
          <a:xfrm>
            <a:off x="1593190" y="2865555"/>
            <a:ext cx="851515" cy="769441"/>
          </a:xfrm>
          <a:prstGeom prst="rect">
            <a:avLst/>
          </a:prstGeom>
          <a:noFill/>
        </p:spPr>
        <p:txBody>
          <a:bodyPr wrap="none" rtlCol="0">
            <a:spAutoFit/>
          </a:bodyPr>
          <a:lstStyle/>
          <a:p>
            <a:r>
              <a:rPr kumimoji="1" lang="en-US" altLang="ja-JP" sz="4400" dirty="0" smtClean="0">
                <a:solidFill>
                  <a:srgbClr val="00B050"/>
                </a:solidFill>
              </a:rPr>
              <a:t>OK</a:t>
            </a:r>
            <a:endParaRPr kumimoji="1" lang="ja-JP" altLang="en-US" sz="4400" dirty="0">
              <a:solidFill>
                <a:srgbClr val="00B050"/>
              </a:solidFill>
            </a:endParaRPr>
          </a:p>
        </p:txBody>
      </p:sp>
      <p:sp>
        <p:nvSpPr>
          <p:cNvPr id="14" name="下矢印 13"/>
          <p:cNvSpPr/>
          <p:nvPr/>
        </p:nvSpPr>
        <p:spPr>
          <a:xfrm rot="17534933" flipH="1">
            <a:off x="5772254" y="1374625"/>
            <a:ext cx="428104" cy="4164167"/>
          </a:xfrm>
          <a:prstGeom prst="downArrow">
            <a:avLst>
              <a:gd name="adj1" fmla="val 50000"/>
              <a:gd name="adj2" fmla="val 9466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080703" y="3182667"/>
            <a:ext cx="5811206" cy="830997"/>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solidFill>
                  <a:srgbClr val="FF0000"/>
                </a:solidFill>
              </a:rPr>
              <a:t>別の設定ファイルで作られたデータを開く</a:t>
            </a:r>
            <a:endParaRPr kumimoji="1" lang="en-US" altLang="ja-JP" sz="2400" dirty="0" smtClean="0">
              <a:solidFill>
                <a:srgbClr val="FF0000"/>
              </a:solidFill>
            </a:endParaRPr>
          </a:p>
          <a:p>
            <a:pPr marL="342900" indent="-342900">
              <a:buFont typeface="Arial" panose="020B0604020202020204" pitchFamily="34" charset="0"/>
              <a:buChar char="•"/>
            </a:pPr>
            <a:r>
              <a:rPr lang="ja-JP" altLang="en-US" sz="2400" dirty="0" smtClean="0">
                <a:solidFill>
                  <a:srgbClr val="FF0000"/>
                </a:solidFill>
              </a:rPr>
              <a:t>データを開いた後、設定ファイルを交換</a:t>
            </a:r>
            <a:endParaRPr kumimoji="1" lang="ja-JP" altLang="en-US" sz="2400" dirty="0">
              <a:solidFill>
                <a:srgbClr val="FF0000"/>
              </a:solidFill>
            </a:endParaRPr>
          </a:p>
        </p:txBody>
      </p:sp>
      <p:sp>
        <p:nvSpPr>
          <p:cNvPr id="17" name="左右矢印 16"/>
          <p:cNvSpPr/>
          <p:nvPr/>
        </p:nvSpPr>
        <p:spPr>
          <a:xfrm>
            <a:off x="4397433" y="847909"/>
            <a:ext cx="3092334" cy="1712411"/>
          </a:xfrm>
          <a:prstGeom prst="leftRightArrow">
            <a:avLst>
              <a:gd name="adj1" fmla="val 50000"/>
              <a:gd name="adj2" fmla="val 45248"/>
            </a:avLst>
          </a:prstGeom>
          <a:solidFill>
            <a:srgbClr val="FFAEA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rgbClr val="FF0000"/>
                </a:solidFill>
              </a:rPr>
              <a:t>名前を合わせておく</a:t>
            </a:r>
            <a:endParaRPr kumimoji="1" lang="en-US" altLang="ja-JP" dirty="0" smtClean="0">
              <a:solidFill>
                <a:srgbClr val="FF0000"/>
              </a:solidFill>
            </a:endParaRPr>
          </a:p>
          <a:p>
            <a:pPr algn="ctr"/>
            <a:r>
              <a:rPr kumimoji="1" lang="ja-JP" altLang="en-US" dirty="0" smtClean="0">
                <a:solidFill>
                  <a:srgbClr val="FF0000"/>
                </a:solidFill>
              </a:rPr>
              <a:t>ことが重要</a:t>
            </a:r>
            <a:r>
              <a:rPr kumimoji="1" lang="en-US" altLang="ja-JP" dirty="0" smtClean="0">
                <a:solidFill>
                  <a:srgbClr val="FF0000"/>
                </a:solidFill>
              </a:rPr>
              <a:t>!</a:t>
            </a:r>
            <a:endParaRPr kumimoji="1" lang="ja-JP" altLang="en-US" dirty="0">
              <a:solidFill>
                <a:srgbClr val="FF0000"/>
              </a:solidFill>
            </a:endParaRPr>
          </a:p>
        </p:txBody>
      </p:sp>
      <p:grpSp>
        <p:nvGrpSpPr>
          <p:cNvPr id="6" name="グループ化 5"/>
          <p:cNvGrpSpPr/>
          <p:nvPr/>
        </p:nvGrpSpPr>
        <p:grpSpPr>
          <a:xfrm>
            <a:off x="3923874" y="4379409"/>
            <a:ext cx="4148281" cy="2431486"/>
            <a:chOff x="3923874" y="4379409"/>
            <a:chExt cx="4148281" cy="2431486"/>
          </a:xfrm>
        </p:grpSpPr>
        <p:sp>
          <p:nvSpPr>
            <p:cNvPr id="16" name="角丸四角形 15"/>
            <p:cNvSpPr/>
            <p:nvPr/>
          </p:nvSpPr>
          <p:spPr>
            <a:xfrm>
              <a:off x="3923874" y="4379409"/>
              <a:ext cx="4148281" cy="2431486"/>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dirty="0" smtClean="0">
                <a:solidFill>
                  <a:schemeClr val="tx1"/>
                </a:solidFill>
              </a:endParaRPr>
            </a:p>
            <a:p>
              <a:r>
                <a:rPr kumimoji="1" lang="ja-JP" altLang="en-US" sz="2000" dirty="0" smtClean="0">
                  <a:solidFill>
                    <a:schemeClr val="tx1"/>
                  </a:solidFill>
                </a:rPr>
                <a:t>かごのデータ と </a:t>
              </a:r>
              <a:r>
                <a:rPr lang="ja-JP" altLang="en-US" sz="2000" dirty="0" smtClean="0">
                  <a:solidFill>
                    <a:srgbClr val="7030A0"/>
                  </a:solidFill>
                </a:rPr>
                <a:t>設定</a:t>
              </a:r>
              <a:r>
                <a:rPr kumimoji="1" lang="ja-JP" altLang="en-US" sz="2000" dirty="0" smtClean="0">
                  <a:solidFill>
                    <a:srgbClr val="0070C0"/>
                  </a:solidFill>
                </a:rPr>
                <a:t>データ</a:t>
              </a:r>
              <a:r>
                <a:rPr kumimoji="1" lang="ja-JP" altLang="en-US" sz="2000" dirty="0" smtClean="0">
                  <a:solidFill>
                    <a:schemeClr val="tx1"/>
                  </a:solidFill>
                </a:rPr>
                <a:t>は、</a:t>
              </a:r>
              <a:endParaRPr kumimoji="1" lang="en-US" altLang="ja-JP" sz="2000" dirty="0" smtClean="0">
                <a:solidFill>
                  <a:schemeClr val="tx1"/>
                </a:solidFill>
              </a:endParaRPr>
            </a:p>
            <a:p>
              <a:r>
                <a:rPr kumimoji="1" lang="ja-JP" altLang="en-US" sz="2000" dirty="0" smtClean="0">
                  <a:solidFill>
                    <a:srgbClr val="FF0000"/>
                  </a:solidFill>
                </a:rPr>
                <a:t>同じ名前</a:t>
              </a:r>
              <a:r>
                <a:rPr kumimoji="1" lang="en-US" altLang="ja-JP" sz="1200" dirty="0" smtClean="0">
                  <a:solidFill>
                    <a:srgbClr val="FF0000"/>
                  </a:solidFill>
                </a:rPr>
                <a:t>(</a:t>
              </a:r>
              <a:r>
                <a:rPr kumimoji="1" lang="ja-JP" altLang="en-US" sz="1200" dirty="0" smtClean="0">
                  <a:solidFill>
                    <a:schemeClr val="tx1"/>
                  </a:solidFill>
                </a:rPr>
                <a:t>バンドの種類・編みかた名</a:t>
              </a:r>
              <a:r>
                <a:rPr lang="ja-JP" altLang="en-US" sz="1200" dirty="0" smtClean="0">
                  <a:solidFill>
                    <a:schemeClr val="tx1"/>
                  </a:solidFill>
                </a:rPr>
                <a:t>・付属品名</a:t>
              </a:r>
              <a:r>
                <a:rPr kumimoji="1" lang="en-US" altLang="ja-JP" sz="1200" dirty="0" smtClean="0">
                  <a:solidFill>
                    <a:schemeClr val="tx1"/>
                  </a:solidFill>
                </a:rPr>
                <a:t>)</a:t>
              </a:r>
            </a:p>
            <a:p>
              <a:r>
                <a:rPr kumimoji="1" lang="ja-JP" altLang="en-US" sz="2000" dirty="0" err="1" smtClean="0">
                  <a:solidFill>
                    <a:schemeClr val="tx1"/>
                  </a:solidFill>
                </a:rPr>
                <a:t>で照</a:t>
              </a:r>
              <a:r>
                <a:rPr kumimoji="1" lang="ja-JP" altLang="en-US" sz="2000" dirty="0" smtClean="0">
                  <a:solidFill>
                    <a:schemeClr val="tx1"/>
                  </a:solidFill>
                </a:rPr>
                <a:t>合する</a:t>
              </a:r>
            </a:p>
            <a:p>
              <a:pPr algn="ctr"/>
              <a:endParaRPr kumimoji="1" lang="ja-JP" altLang="en-US" sz="2000" dirty="0" smtClean="0">
                <a:solidFill>
                  <a:schemeClr val="tx1"/>
                </a:solidFill>
              </a:endParaRPr>
            </a:p>
            <a:p>
              <a:pPr marL="342900" indent="-342900">
                <a:buFont typeface="Arial" panose="020B0604020202020204" pitchFamily="34" charset="0"/>
                <a:buChar char="•"/>
              </a:pPr>
              <a:r>
                <a:rPr lang="ja-JP" altLang="en-US" sz="2000" dirty="0">
                  <a:solidFill>
                    <a:schemeClr val="tx1"/>
                  </a:solidFill>
                  <a:latin typeface="ＭＳ Ｐ明朝" panose="02020600040205080304" pitchFamily="18" charset="-128"/>
                  <a:ea typeface="ＭＳ Ｐ明朝" panose="02020600040205080304" pitchFamily="18" charset="-128"/>
                </a:rPr>
                <a:t>名前</a:t>
              </a:r>
              <a:r>
                <a:rPr lang="ja-JP" altLang="en-US" sz="2000" dirty="0" smtClean="0">
                  <a:solidFill>
                    <a:schemeClr val="tx1"/>
                  </a:solidFill>
                  <a:latin typeface="ＭＳ Ｐ明朝" panose="02020600040205080304" pitchFamily="18" charset="-128"/>
                  <a:ea typeface="ＭＳ Ｐ明朝" panose="02020600040205080304" pitchFamily="18" charset="-128"/>
                </a:rPr>
                <a:t>がある</a:t>
              </a:r>
              <a:r>
                <a:rPr lang="ja-JP" altLang="en-US" sz="2000" dirty="0" smtClean="0">
                  <a:solidFill>
                    <a:schemeClr val="tx1"/>
                  </a:solidFill>
                </a:rPr>
                <a:t>→設定値で再計算</a:t>
              </a:r>
            </a:p>
            <a:p>
              <a:pPr marL="342900" indent="-342900">
                <a:buFont typeface="Arial" panose="020B0604020202020204" pitchFamily="34" charset="0"/>
                <a:buChar char="•"/>
              </a:pPr>
              <a:r>
                <a:rPr lang="ja-JP" altLang="en-US" sz="2000" dirty="0">
                  <a:solidFill>
                    <a:schemeClr val="tx1"/>
                  </a:solidFill>
                  <a:latin typeface="ＭＳ Ｐ明朝" panose="02020600040205080304" pitchFamily="18" charset="-128"/>
                  <a:ea typeface="ＭＳ Ｐ明朝" panose="02020600040205080304" pitchFamily="18" charset="-128"/>
                </a:rPr>
                <a:t>名前がない</a:t>
              </a:r>
              <a:r>
                <a:rPr kumimoji="1" lang="ja-JP" altLang="en-US" sz="2000" dirty="0" smtClean="0">
                  <a:solidFill>
                    <a:schemeClr val="tx1"/>
                  </a:solidFill>
                </a:rPr>
                <a:t>→計算できない</a:t>
              </a:r>
              <a:endParaRPr kumimoji="1" lang="en-US" altLang="ja-JP" sz="2000" dirty="0" smtClean="0">
                <a:solidFill>
                  <a:schemeClr val="tx1"/>
                </a:solidFill>
              </a:endParaRPr>
            </a:p>
            <a:p>
              <a:r>
                <a:rPr kumimoji="1" lang="ja-JP" altLang="en-US" sz="2000" dirty="0" smtClean="0">
                  <a:solidFill>
                    <a:schemeClr val="tx1"/>
                  </a:solidFill>
                </a:rPr>
                <a:t>		</a:t>
              </a:r>
              <a:r>
                <a:rPr kumimoji="1" lang="ja-JP" altLang="en-US" sz="2000" dirty="0" smtClean="0">
                  <a:solidFill>
                    <a:srgbClr val="FF0000"/>
                  </a:solidFill>
                </a:rPr>
                <a:t>再</a:t>
              </a:r>
              <a:r>
                <a:rPr lang="ja-JP" altLang="en-US" sz="2000" dirty="0">
                  <a:solidFill>
                    <a:srgbClr val="FF0000"/>
                  </a:solidFill>
                </a:rPr>
                <a:t>入力</a:t>
              </a:r>
              <a:r>
                <a:rPr kumimoji="1" lang="ja-JP" altLang="en-US" sz="2000" dirty="0" smtClean="0">
                  <a:solidFill>
                    <a:srgbClr val="FF0000"/>
                  </a:solidFill>
                </a:rPr>
                <a:t>が必要</a:t>
              </a:r>
            </a:p>
          </p:txBody>
        </p:sp>
        <p:sp>
          <p:nvSpPr>
            <p:cNvPr id="2" name="メモ 1"/>
            <p:cNvSpPr/>
            <p:nvPr/>
          </p:nvSpPr>
          <p:spPr>
            <a:xfrm>
              <a:off x="4104487" y="4656510"/>
              <a:ext cx="1485041" cy="364666"/>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柱 2"/>
            <p:cNvSpPr/>
            <p:nvPr/>
          </p:nvSpPr>
          <p:spPr>
            <a:xfrm>
              <a:off x="5823284" y="4595565"/>
              <a:ext cx="1666483" cy="469947"/>
            </a:xfrm>
            <a:prstGeom prst="ca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メモ 17"/>
          <p:cNvSpPr/>
          <p:nvPr/>
        </p:nvSpPr>
        <p:spPr>
          <a:xfrm>
            <a:off x="8693367" y="4230011"/>
            <a:ext cx="2227811" cy="22194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a:p>
            <a:pPr algn="ctr"/>
            <a:r>
              <a:rPr kumimoji="1" lang="ja-JP" altLang="en-US" dirty="0" smtClean="0"/>
              <a:t>設定データ</a:t>
            </a:r>
            <a:r>
              <a:rPr kumimoji="1" lang="en-US" altLang="ja-JP" dirty="0" smtClean="0"/>
              <a:t>B</a:t>
            </a:r>
            <a:r>
              <a:rPr kumimoji="1" lang="ja-JP" altLang="en-US" dirty="0" smtClean="0"/>
              <a:t>を使って作られた</a:t>
            </a:r>
          </a:p>
          <a:p>
            <a:pPr algn="ctr"/>
            <a:r>
              <a:rPr lang="ja-JP" altLang="en-US" dirty="0"/>
              <a:t>かごの</a:t>
            </a:r>
            <a:r>
              <a:rPr lang="ja-JP" altLang="en-US" dirty="0" smtClean="0"/>
              <a:t>データ</a:t>
            </a:r>
          </a:p>
          <a:p>
            <a:pPr algn="ctr"/>
            <a:endParaRPr lang="ja-JP" altLang="en-US" dirty="0"/>
          </a:p>
          <a:p>
            <a:pPr algn="ctr"/>
            <a:r>
              <a:rPr lang="ja-JP" altLang="en-US" dirty="0" smtClean="0">
                <a:solidFill>
                  <a:srgbClr val="0070C0"/>
                </a:solidFill>
              </a:rPr>
              <a:t>編みかた</a:t>
            </a:r>
            <a:r>
              <a:rPr lang="en-US" altLang="ja-JP" dirty="0" smtClean="0">
                <a:solidFill>
                  <a:srgbClr val="0070C0"/>
                </a:solidFill>
              </a:rPr>
              <a:t>B1</a:t>
            </a:r>
          </a:p>
          <a:p>
            <a:pPr algn="ctr"/>
            <a:r>
              <a:rPr lang="ja-JP" altLang="en-US" dirty="0" smtClean="0">
                <a:solidFill>
                  <a:srgbClr val="0070C0"/>
                </a:solidFill>
              </a:rPr>
              <a:t>付属品</a:t>
            </a:r>
            <a:r>
              <a:rPr lang="en-US" altLang="ja-JP" dirty="0" smtClean="0">
                <a:solidFill>
                  <a:srgbClr val="0070C0"/>
                </a:solidFill>
              </a:rPr>
              <a:t>b1</a:t>
            </a:r>
            <a:endParaRPr kumimoji="1" lang="ja-JP" altLang="en-US" dirty="0">
              <a:solidFill>
                <a:srgbClr val="0070C0"/>
              </a:solidFill>
            </a:endParaRPr>
          </a:p>
        </p:txBody>
      </p:sp>
      <p:sp>
        <p:nvSpPr>
          <p:cNvPr id="19" name="メモ 18"/>
          <p:cNvSpPr/>
          <p:nvPr/>
        </p:nvSpPr>
        <p:spPr>
          <a:xfrm>
            <a:off x="9078163" y="4366506"/>
            <a:ext cx="2227811" cy="22194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a:p>
            <a:pPr algn="ctr"/>
            <a:r>
              <a:rPr kumimoji="1" lang="ja-JP" altLang="en-US" dirty="0" smtClean="0"/>
              <a:t>設定データ</a:t>
            </a:r>
            <a:r>
              <a:rPr kumimoji="1" lang="en-US" altLang="ja-JP" dirty="0" smtClean="0"/>
              <a:t>B</a:t>
            </a:r>
            <a:r>
              <a:rPr kumimoji="1" lang="ja-JP" altLang="en-US" dirty="0" smtClean="0"/>
              <a:t>を使って作られた</a:t>
            </a:r>
          </a:p>
          <a:p>
            <a:pPr algn="ctr"/>
            <a:r>
              <a:rPr lang="ja-JP" altLang="en-US" dirty="0"/>
              <a:t>かごの</a:t>
            </a:r>
            <a:r>
              <a:rPr lang="ja-JP" altLang="en-US" dirty="0" smtClean="0"/>
              <a:t>データ</a:t>
            </a:r>
          </a:p>
          <a:p>
            <a:pPr algn="ctr"/>
            <a:endParaRPr lang="ja-JP" altLang="en-US" dirty="0"/>
          </a:p>
          <a:p>
            <a:pPr algn="ctr"/>
            <a:r>
              <a:rPr lang="ja-JP" altLang="en-US" dirty="0" smtClean="0">
                <a:solidFill>
                  <a:srgbClr val="0070C0"/>
                </a:solidFill>
              </a:rPr>
              <a:t>編みかた</a:t>
            </a:r>
            <a:r>
              <a:rPr lang="en-US" altLang="ja-JP" dirty="0" smtClean="0">
                <a:solidFill>
                  <a:srgbClr val="0070C0"/>
                </a:solidFill>
              </a:rPr>
              <a:t>B1</a:t>
            </a:r>
          </a:p>
          <a:p>
            <a:pPr algn="ctr"/>
            <a:r>
              <a:rPr lang="ja-JP" altLang="en-US" dirty="0" smtClean="0">
                <a:solidFill>
                  <a:srgbClr val="0070C0"/>
                </a:solidFill>
              </a:rPr>
              <a:t>付属品</a:t>
            </a:r>
            <a:r>
              <a:rPr lang="en-US" altLang="ja-JP" dirty="0" smtClean="0">
                <a:solidFill>
                  <a:srgbClr val="0070C0"/>
                </a:solidFill>
              </a:rPr>
              <a:t>b1</a:t>
            </a:r>
            <a:endParaRPr kumimoji="1" lang="ja-JP" altLang="en-US" dirty="0">
              <a:solidFill>
                <a:srgbClr val="0070C0"/>
              </a:solidFill>
            </a:endParaRPr>
          </a:p>
        </p:txBody>
      </p:sp>
      <p:sp>
        <p:nvSpPr>
          <p:cNvPr id="20" name="メモ 19"/>
          <p:cNvSpPr/>
          <p:nvPr/>
        </p:nvSpPr>
        <p:spPr>
          <a:xfrm>
            <a:off x="1160898" y="4230011"/>
            <a:ext cx="2227811" cy="22194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a:p>
            <a:pPr algn="ctr"/>
            <a:r>
              <a:rPr kumimoji="1" lang="ja-JP" altLang="en-US" dirty="0" smtClean="0"/>
              <a:t>設定データ</a:t>
            </a:r>
            <a:r>
              <a:rPr kumimoji="1" lang="en-US" altLang="ja-JP" dirty="0" smtClean="0"/>
              <a:t>A</a:t>
            </a:r>
            <a:r>
              <a:rPr kumimoji="1" lang="ja-JP" altLang="en-US" dirty="0" smtClean="0"/>
              <a:t>を使って作られた</a:t>
            </a:r>
          </a:p>
          <a:p>
            <a:pPr algn="ctr"/>
            <a:r>
              <a:rPr lang="ja-JP" altLang="en-US" dirty="0"/>
              <a:t>かごの</a:t>
            </a:r>
            <a:r>
              <a:rPr lang="ja-JP" altLang="en-US" dirty="0" smtClean="0"/>
              <a:t>データ</a:t>
            </a:r>
          </a:p>
          <a:p>
            <a:pPr algn="ctr"/>
            <a:endParaRPr lang="ja-JP" altLang="en-US" dirty="0"/>
          </a:p>
          <a:p>
            <a:pPr algn="ctr"/>
            <a:r>
              <a:rPr lang="ja-JP" altLang="en-US" dirty="0" smtClean="0">
                <a:solidFill>
                  <a:srgbClr val="7030A0"/>
                </a:solidFill>
              </a:rPr>
              <a:t>編みかた</a:t>
            </a:r>
            <a:r>
              <a:rPr lang="en-US" altLang="ja-JP" dirty="0" smtClean="0">
                <a:solidFill>
                  <a:srgbClr val="7030A0"/>
                </a:solidFill>
              </a:rPr>
              <a:t>A1</a:t>
            </a:r>
          </a:p>
          <a:p>
            <a:pPr algn="ctr"/>
            <a:r>
              <a:rPr lang="ja-JP" altLang="en-US" dirty="0" smtClean="0">
                <a:solidFill>
                  <a:srgbClr val="7030A0"/>
                </a:solidFill>
              </a:rPr>
              <a:t>付属品</a:t>
            </a:r>
            <a:r>
              <a:rPr lang="en-US" altLang="ja-JP" dirty="0" smtClean="0">
                <a:solidFill>
                  <a:srgbClr val="7030A0"/>
                </a:solidFill>
              </a:rPr>
              <a:t>a1</a:t>
            </a:r>
            <a:endParaRPr kumimoji="1" lang="ja-JP" altLang="en-US" dirty="0">
              <a:solidFill>
                <a:srgbClr val="7030A0"/>
              </a:solidFill>
            </a:endParaRPr>
          </a:p>
        </p:txBody>
      </p:sp>
      <p:sp>
        <p:nvSpPr>
          <p:cNvPr id="21" name="メモ 20"/>
          <p:cNvSpPr/>
          <p:nvPr/>
        </p:nvSpPr>
        <p:spPr>
          <a:xfrm>
            <a:off x="1538988" y="4380682"/>
            <a:ext cx="2227811" cy="22194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a:p>
            <a:pPr algn="ctr"/>
            <a:r>
              <a:rPr kumimoji="1" lang="ja-JP" altLang="en-US" dirty="0" smtClean="0"/>
              <a:t>設定データ</a:t>
            </a:r>
            <a:r>
              <a:rPr kumimoji="1" lang="en-US" altLang="ja-JP" dirty="0" smtClean="0"/>
              <a:t>A</a:t>
            </a:r>
            <a:r>
              <a:rPr kumimoji="1" lang="ja-JP" altLang="en-US" dirty="0" smtClean="0"/>
              <a:t>を使って作られた</a:t>
            </a:r>
          </a:p>
          <a:p>
            <a:pPr algn="ctr"/>
            <a:r>
              <a:rPr lang="ja-JP" altLang="en-US" dirty="0"/>
              <a:t>かごの</a:t>
            </a:r>
            <a:r>
              <a:rPr lang="ja-JP" altLang="en-US" dirty="0" smtClean="0"/>
              <a:t>データ</a:t>
            </a:r>
          </a:p>
          <a:p>
            <a:pPr algn="ctr"/>
            <a:endParaRPr lang="ja-JP" altLang="en-US" dirty="0"/>
          </a:p>
          <a:p>
            <a:pPr algn="ctr"/>
            <a:r>
              <a:rPr lang="ja-JP" altLang="en-US" dirty="0" smtClean="0">
                <a:solidFill>
                  <a:srgbClr val="7030A0"/>
                </a:solidFill>
              </a:rPr>
              <a:t>編みかた</a:t>
            </a:r>
            <a:r>
              <a:rPr lang="en-US" altLang="ja-JP" dirty="0" smtClean="0">
                <a:solidFill>
                  <a:srgbClr val="7030A0"/>
                </a:solidFill>
              </a:rPr>
              <a:t>A1</a:t>
            </a:r>
          </a:p>
          <a:p>
            <a:pPr algn="ctr"/>
            <a:r>
              <a:rPr lang="ja-JP" altLang="en-US" dirty="0" smtClean="0">
                <a:solidFill>
                  <a:srgbClr val="7030A0"/>
                </a:solidFill>
              </a:rPr>
              <a:t>付属品</a:t>
            </a:r>
            <a:r>
              <a:rPr lang="en-US" altLang="ja-JP" dirty="0" smtClean="0">
                <a:solidFill>
                  <a:srgbClr val="7030A0"/>
                </a:solidFill>
              </a:rPr>
              <a:t>a1</a:t>
            </a:r>
            <a:endParaRPr kumimoji="1" lang="ja-JP" altLang="en-US" dirty="0">
              <a:solidFill>
                <a:srgbClr val="7030A0"/>
              </a:solidFill>
            </a:endParaRPr>
          </a:p>
        </p:txBody>
      </p:sp>
      <p:sp>
        <p:nvSpPr>
          <p:cNvPr id="22" name="スライド番号プレースホルダー 21"/>
          <p:cNvSpPr>
            <a:spLocks noGrp="1"/>
          </p:cNvSpPr>
          <p:nvPr>
            <p:ph type="sldNum" sz="quarter" idx="12"/>
          </p:nvPr>
        </p:nvSpPr>
        <p:spPr/>
        <p:txBody>
          <a:bodyPr/>
          <a:lstStyle/>
          <a:p>
            <a:fld id="{686F58BA-6259-4F91-ABB0-633A0A655949}" type="slidenum">
              <a:rPr kumimoji="1" lang="ja-JP" altLang="en-US" smtClean="0"/>
              <a:t>23</a:t>
            </a:fld>
            <a:endParaRPr kumimoji="1" lang="ja-JP" altLang="en-US"/>
          </a:p>
        </p:txBody>
      </p:sp>
    </p:spTree>
    <p:extLst>
      <p:ext uri="{BB962C8B-B14F-4D97-AF65-F5344CB8AC3E}">
        <p14:creationId xmlns:p14="http://schemas.microsoft.com/office/powerpoint/2010/main" val="16572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設定ファイル</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同じ名前が登録されていれば</a:t>
            </a:r>
          </a:p>
          <a:p>
            <a:pPr lvl="1"/>
            <a:r>
              <a:rPr kumimoji="1" lang="ja-JP" altLang="en-US" dirty="0" smtClean="0"/>
              <a:t>それぞれの人が、自分専用の</a:t>
            </a:r>
            <a:r>
              <a:rPr lang="ja-JP" altLang="en-US" dirty="0"/>
              <a:t>パラメータ</a:t>
            </a:r>
            <a:r>
              <a:rPr kumimoji="1" lang="ja-JP" altLang="en-US" dirty="0" smtClean="0"/>
              <a:t>にカスタマイズして使用できる</a:t>
            </a:r>
          </a:p>
          <a:p>
            <a:pPr lvl="1"/>
            <a:r>
              <a:rPr kumimoji="1" lang="ja-JP" altLang="en-US" dirty="0" smtClean="0"/>
              <a:t>異なるパラメータを設定したファイルを、切り替えて使用できる</a:t>
            </a:r>
          </a:p>
          <a:p>
            <a:pPr lvl="2">
              <a:buFont typeface="Wingdings" panose="05000000000000000000" pitchFamily="2" charset="2"/>
              <a:buChar char="Ø"/>
            </a:pPr>
            <a:r>
              <a:rPr lang="ja-JP" altLang="en-US" dirty="0"/>
              <a:t>例えば、ゆるく編む人用・きつく編む人用・初心者用など</a:t>
            </a:r>
          </a:p>
          <a:p>
            <a:pPr lvl="1"/>
            <a:r>
              <a:rPr lang="ja-JP" altLang="en-US" dirty="0" smtClean="0"/>
              <a:t>でも、できれば、共通化が望ましい</a:t>
            </a:r>
          </a:p>
          <a:p>
            <a:pPr lvl="2">
              <a:buFont typeface="Wingdings" panose="05000000000000000000" pitchFamily="2" charset="2"/>
              <a:buChar char="Ø"/>
            </a:pPr>
            <a:r>
              <a:rPr lang="ja-JP" altLang="en-US" dirty="0" smtClean="0"/>
              <a:t>データごと、個別に指定できる</a:t>
            </a:r>
            <a:r>
              <a:rPr lang="ja-JP" altLang="en-US" dirty="0"/>
              <a:t>「</a:t>
            </a:r>
            <a:r>
              <a:rPr lang="ja-JP" altLang="en-US" dirty="0" err="1"/>
              <a:t>ひも</a:t>
            </a:r>
            <a:r>
              <a:rPr lang="ja-JP" altLang="en-US" dirty="0"/>
              <a:t>長加算</a:t>
            </a:r>
            <a:r>
              <a:rPr lang="ja-JP" altLang="en-US" dirty="0" smtClean="0"/>
              <a:t>」の値を使うなど</a:t>
            </a:r>
          </a:p>
          <a:p>
            <a:pPr lvl="1"/>
            <a:endParaRPr lang="ja-JP" altLang="en-US" dirty="0"/>
          </a:p>
          <a:p>
            <a:r>
              <a:rPr lang="ja-JP" altLang="en-US" dirty="0" smtClean="0"/>
              <a:t>同じ名前が登録されていないと</a:t>
            </a:r>
          </a:p>
          <a:p>
            <a:pPr lvl="1"/>
            <a:r>
              <a:rPr lang="ja-JP" altLang="en-US" dirty="0" smtClean="0"/>
              <a:t>かごのデータをそのまま使うことができない</a:t>
            </a:r>
            <a:endParaRPr lang="en-US" altLang="ja-JP" dirty="0" smtClean="0"/>
          </a:p>
          <a:p>
            <a:pPr lvl="1"/>
            <a:r>
              <a:rPr lang="ja-JP" altLang="en-US" dirty="0" smtClean="0"/>
              <a:t>かごのデータが共有できなくなる</a:t>
            </a:r>
            <a:endParaRPr lang="en-US" altLang="ja-JP" dirty="0" smtClean="0"/>
          </a:p>
          <a:p>
            <a:pPr lvl="1"/>
            <a:r>
              <a:rPr lang="ja-JP" altLang="en-US" dirty="0" smtClean="0"/>
              <a:t>まず、</a:t>
            </a:r>
            <a:r>
              <a:rPr lang="ja-JP" altLang="en-US" dirty="0" smtClean="0">
                <a:solidFill>
                  <a:srgbClr val="FF0000"/>
                </a:solidFill>
              </a:rPr>
              <a:t>標準的かつわかりやすい名前</a:t>
            </a:r>
            <a:r>
              <a:rPr lang="ja-JP" altLang="en-US" dirty="0" smtClean="0"/>
              <a:t>、を決めてシェアしたい</a:t>
            </a:r>
          </a:p>
          <a:p>
            <a:pPr lvl="1"/>
            <a:endParaRPr kumimoji="1" lang="ja-JP" altLang="en-US" dirty="0" smtClean="0"/>
          </a:p>
          <a:p>
            <a:pPr marL="457200" lvl="1" indent="0">
              <a:buNone/>
            </a:pPr>
            <a:endParaRPr kumimoji="1" lang="ja-JP" altLang="en-US" dirty="0" smtClean="0"/>
          </a:p>
          <a:p>
            <a:pPr lvl="1"/>
            <a:endParaRPr kumimoji="1" lang="ja-JP" altLang="en-US"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24</a:t>
            </a:fld>
            <a:endParaRPr lang="ja-JP" altLang="en-US" dirty="0"/>
          </a:p>
        </p:txBody>
      </p:sp>
      <p:pic>
        <p:nvPicPr>
          <p:cNvPr id="5" name="図 4"/>
          <p:cNvPicPr>
            <a:picLocks noChangeAspect="1"/>
          </p:cNvPicPr>
          <p:nvPr/>
        </p:nvPicPr>
        <p:blipFill>
          <a:blip r:embed="rId2"/>
          <a:stretch>
            <a:fillRect/>
          </a:stretch>
        </p:blipFill>
        <p:spPr>
          <a:xfrm>
            <a:off x="0" y="2254"/>
            <a:ext cx="12192000" cy="6853491"/>
          </a:xfrm>
          <a:prstGeom prst="rect">
            <a:avLst/>
          </a:prstGeom>
        </p:spPr>
      </p:pic>
    </p:spTree>
    <p:extLst>
      <p:ext uri="{BB962C8B-B14F-4D97-AF65-F5344CB8AC3E}">
        <p14:creationId xmlns:p14="http://schemas.microsoft.com/office/powerpoint/2010/main" val="1257200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a:t>
            </a:r>
            <a:r>
              <a:rPr lang="ja-JP" altLang="ja-JP" dirty="0" smtClean="0"/>
              <a:t>質疑応答</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CraftBandMesh</a:t>
            </a:r>
            <a:r>
              <a:rPr lang="ja-JP" altLang="en-US" dirty="0" smtClean="0"/>
              <a:t>ならびにシリーズ一般について、何でもどうぞ</a:t>
            </a:r>
            <a:endParaRPr kumimoji="1" lang="en-US" altLang="ja-JP" dirty="0" smtClean="0">
              <a:hlinkClick r:id="rId2"/>
            </a:endParaRPr>
          </a:p>
          <a:p>
            <a:endParaRPr lang="en-US" altLang="ja-JP" dirty="0">
              <a:hlinkClick r:id="rId2"/>
            </a:endParaRPr>
          </a:p>
          <a:p>
            <a:r>
              <a:rPr kumimoji="1" lang="ja-JP" altLang="en-US" dirty="0" smtClean="0">
                <a:hlinkClick r:id="rId2"/>
              </a:rPr>
              <a:t>公式サイト</a:t>
            </a:r>
            <a:r>
              <a:rPr kumimoji="1" lang="ja-JP" altLang="en-US" dirty="0" smtClean="0"/>
              <a:t>の講習会ページにアンケートを載せています</a:t>
            </a:r>
          </a:p>
          <a:p>
            <a:pPr lvl="1"/>
            <a:r>
              <a:rPr kumimoji="1" lang="ja-JP" altLang="en-US" dirty="0" smtClean="0"/>
              <a:t>自由記述欄・質問欄は、</a:t>
            </a:r>
            <a:r>
              <a:rPr kumimoji="1" lang="en-US" altLang="ja-JP" dirty="0" smtClean="0"/>
              <a:t>7/15</a:t>
            </a:r>
            <a:r>
              <a:rPr kumimoji="1" lang="ja-JP" altLang="en-US" dirty="0" err="1" smtClean="0"/>
              <a:t>まで</a:t>
            </a:r>
            <a:r>
              <a:rPr lang="ja-JP" altLang="en-US" dirty="0"/>
              <a:t>記入</a:t>
            </a:r>
            <a:r>
              <a:rPr lang="ja-JP" altLang="en-US" dirty="0" smtClean="0"/>
              <a:t>できます</a:t>
            </a:r>
          </a:p>
          <a:p>
            <a:pPr lvl="1"/>
            <a:r>
              <a:rPr kumimoji="1" lang="ja-JP" altLang="en-US" dirty="0" smtClean="0">
                <a:hlinkClick r:id="rId3"/>
              </a:rPr>
              <a:t>お問い合わせページ</a:t>
            </a:r>
            <a:r>
              <a:rPr kumimoji="1" lang="ja-JP" altLang="en-US" dirty="0" smtClean="0"/>
              <a:t>はいつでも</a:t>
            </a:r>
            <a:r>
              <a:rPr lang="en-US" altLang="ja-JP" dirty="0" smtClean="0"/>
              <a:t>OK</a:t>
            </a:r>
          </a:p>
          <a:p>
            <a:pPr lvl="1"/>
            <a:endParaRPr kumimoji="1" lang="en-US" altLang="ja-JP" dirty="0"/>
          </a:p>
          <a:p>
            <a:r>
              <a:rPr kumimoji="1" lang="ja-JP" altLang="en-US" dirty="0" smtClean="0"/>
              <a:t>質問は</a:t>
            </a:r>
          </a:p>
          <a:p>
            <a:pPr lvl="1"/>
            <a:r>
              <a:rPr lang="ja-JP" altLang="en-US" dirty="0" smtClean="0"/>
              <a:t>最多使用経験者</a:t>
            </a:r>
            <a:r>
              <a:rPr lang="en-US" altLang="ja-JP" dirty="0" smtClean="0"/>
              <a:t>: </a:t>
            </a:r>
            <a:r>
              <a:rPr lang="ja-JP" altLang="en-US" dirty="0" smtClean="0"/>
              <a:t>ヘビーユーザーに対して</a:t>
            </a:r>
          </a:p>
          <a:p>
            <a:pPr lvl="1"/>
            <a:r>
              <a:rPr lang="ja-JP" altLang="en-US" dirty="0" smtClean="0"/>
              <a:t>システム開発者</a:t>
            </a:r>
            <a:r>
              <a:rPr lang="en-US" altLang="ja-JP" dirty="0" smtClean="0"/>
              <a:t>: </a:t>
            </a:r>
            <a:r>
              <a:rPr lang="ja-JP" altLang="en-US" dirty="0" smtClean="0"/>
              <a:t>仕様策定＆プログラマーに対して</a:t>
            </a:r>
            <a:endParaRPr kumimoji="1" lang="ja-JP" altLang="en-US" dirty="0" smtClean="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25</a:t>
            </a:fld>
            <a:endParaRPr lang="ja-JP" altLang="en-US" dirty="0"/>
          </a:p>
        </p:txBody>
      </p:sp>
    </p:spTree>
    <p:extLst>
      <p:ext uri="{BB962C8B-B14F-4D97-AF65-F5344CB8AC3E}">
        <p14:creationId xmlns:p14="http://schemas.microsoft.com/office/powerpoint/2010/main" val="3022930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最後に</a:t>
            </a:r>
            <a:r>
              <a:rPr kumimoji="1" lang="en-US" altLang="ja-JP" dirty="0" smtClean="0"/>
              <a:t>: </a:t>
            </a:r>
            <a:r>
              <a:rPr kumimoji="1" lang="ja-JP" altLang="en-US" dirty="0" smtClean="0"/>
              <a:t>岡崎市の</a:t>
            </a:r>
            <a:r>
              <a:rPr lang="ja-JP" altLang="en-US" dirty="0"/>
              <a:t>紙</a:t>
            </a:r>
            <a:r>
              <a:rPr lang="ja-JP" altLang="en-US" dirty="0" smtClean="0"/>
              <a:t>バンド教室</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アトリエ・プチ・マロウ</a:t>
            </a:r>
            <a:endParaRPr kumimoji="1" lang="en-US" altLang="ja-JP" dirty="0" smtClean="0"/>
          </a:p>
          <a:p>
            <a:pPr marL="457200" lvl="1" indent="0">
              <a:buNone/>
            </a:pPr>
            <a:r>
              <a:rPr lang="en-US" altLang="ja-JP" dirty="0">
                <a:hlinkClick r:id="rId2"/>
              </a:rPr>
              <a:t>https://plaza.rakuten.co.jp/petitmallow</a:t>
            </a:r>
            <a:r>
              <a:rPr lang="en-US" altLang="ja-JP" dirty="0" smtClean="0">
                <a:hlinkClick r:id="rId2"/>
              </a:rPr>
              <a:t>/</a:t>
            </a:r>
            <a:endParaRPr lang="en-US" altLang="ja-JP" dirty="0" smtClean="0"/>
          </a:p>
          <a:p>
            <a:pPr marL="457200" lvl="1" indent="0">
              <a:buNone/>
            </a:pPr>
            <a:r>
              <a:rPr lang="ja-JP" altLang="en-US" dirty="0" smtClean="0"/>
              <a:t>バスケット部</a:t>
            </a:r>
          </a:p>
          <a:p>
            <a:pPr marL="457200" lvl="1" indent="0">
              <a:buNone/>
            </a:pPr>
            <a:r>
              <a:rPr lang="en-US" altLang="ja-JP" dirty="0">
                <a:hlinkClick r:id="rId3"/>
              </a:rPr>
              <a:t>https://</a:t>
            </a:r>
            <a:r>
              <a:rPr lang="en-US" altLang="ja-JP" dirty="0" smtClean="0">
                <a:hlinkClick r:id="rId3"/>
              </a:rPr>
              <a:t>petit-mallow.red/homeroom.html#ho5</a:t>
            </a:r>
            <a:endParaRPr lang="en-US" altLang="ja-JP" dirty="0" smtClean="0"/>
          </a:p>
          <a:p>
            <a:pPr marL="457200" lvl="1" indent="0">
              <a:buNone/>
            </a:pPr>
            <a:endParaRPr kumimoji="1" lang="en-US" altLang="ja-JP" dirty="0"/>
          </a:p>
          <a:p>
            <a:r>
              <a:rPr lang="ja-JP" altLang="en-US" dirty="0" smtClean="0"/>
              <a:t>暮らしの学校</a:t>
            </a:r>
          </a:p>
          <a:p>
            <a:pPr marL="457200" lvl="1" indent="0">
              <a:buNone/>
            </a:pPr>
            <a:r>
              <a:rPr lang="en-US" altLang="ja-JP" dirty="0">
                <a:hlinkClick r:id="rId4"/>
              </a:rPr>
              <a:t>https://www.kurashinogakkou.org</a:t>
            </a:r>
            <a:r>
              <a:rPr lang="en-US" altLang="ja-JP" dirty="0" smtClean="0">
                <a:hlinkClick r:id="rId4"/>
              </a:rPr>
              <a:t>/</a:t>
            </a:r>
            <a:endParaRPr lang="en-US" altLang="ja-JP" dirty="0"/>
          </a:p>
          <a:p>
            <a:pPr marL="457200" lvl="1" indent="0">
              <a:buNone/>
            </a:pPr>
            <a:r>
              <a:rPr kumimoji="1" lang="ja-JP" altLang="en-US" dirty="0" smtClean="0"/>
              <a:t>「工芸」カテゴリー</a:t>
            </a:r>
            <a:endParaRPr kumimoji="1" lang="en-US" altLang="ja-JP" dirty="0" smtClean="0"/>
          </a:p>
          <a:p>
            <a:pPr marL="457200" lvl="1" indent="0">
              <a:buNone/>
            </a:pPr>
            <a:r>
              <a:rPr lang="en-US" altLang="ja-JP" dirty="0">
                <a:hlinkClick r:id="rId5"/>
              </a:rPr>
              <a:t>https://</a:t>
            </a:r>
            <a:r>
              <a:rPr lang="en-US" altLang="ja-JP" dirty="0" smtClean="0">
                <a:hlinkClick r:id="rId5"/>
              </a:rPr>
              <a:t>www.kurashinogakkou.org/okazaki/Lectures/Category/8/36</a:t>
            </a:r>
            <a:endParaRPr lang="en-US" altLang="ja-JP" dirty="0" smtClean="0"/>
          </a:p>
          <a:p>
            <a:pPr marL="457200" lvl="1" indent="0">
              <a:buNone/>
            </a:pPr>
            <a:endParaRPr lang="en-US" altLang="ja-JP" dirty="0"/>
          </a:p>
          <a:p>
            <a:pPr marL="457200" lvl="1" indent="0">
              <a:buNone/>
            </a:pPr>
            <a:endParaRPr kumimoji="1" lang="ja-JP" altLang="en-US" dirty="0" smtClean="0"/>
          </a:p>
          <a:p>
            <a:pPr marL="457200" lvl="1" indent="0">
              <a:buNone/>
            </a:pPr>
            <a:r>
              <a:rPr lang="ja-JP" altLang="en-US" sz="2800" dirty="0" smtClean="0"/>
              <a:t>ご協力ありがとうございました</a:t>
            </a:r>
            <a:endParaRPr kumimoji="1" lang="ja-JP" altLang="en-US" sz="2800"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26</a:t>
            </a:fld>
            <a:endParaRPr lang="ja-JP" altLang="en-US" dirty="0"/>
          </a:p>
        </p:txBody>
      </p:sp>
    </p:spTree>
    <p:extLst>
      <p:ext uri="{BB962C8B-B14F-4D97-AF65-F5344CB8AC3E}">
        <p14:creationId xmlns:p14="http://schemas.microsoft.com/office/powerpoint/2010/main" val="1649170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講習にあたって</a:t>
            </a:r>
            <a:endParaRPr kumimoji="1" lang="ja-JP" altLang="en-US" dirty="0"/>
          </a:p>
        </p:txBody>
      </p:sp>
      <p:sp>
        <p:nvSpPr>
          <p:cNvPr id="3" name="コンテンツ プレースホルダー 2"/>
          <p:cNvSpPr>
            <a:spLocks noGrp="1"/>
          </p:cNvSpPr>
          <p:nvPr>
            <p:ph idx="1"/>
          </p:nvPr>
        </p:nvSpPr>
        <p:spPr>
          <a:xfrm>
            <a:off x="838200" y="1825624"/>
            <a:ext cx="10515600" cy="4879975"/>
          </a:xfrm>
        </p:spPr>
        <p:txBody>
          <a:bodyPr>
            <a:normAutofit fontScale="85000" lnSpcReduction="20000"/>
          </a:bodyPr>
          <a:lstStyle/>
          <a:p>
            <a:r>
              <a:rPr kumimoji="1" lang="ja-JP" altLang="en-US" dirty="0" smtClean="0"/>
              <a:t>情報はすべて、</a:t>
            </a:r>
            <a:r>
              <a:rPr kumimoji="1" lang="en-US" altLang="ja-JP" dirty="0" smtClean="0"/>
              <a:t>Web</a:t>
            </a:r>
            <a:r>
              <a:rPr kumimoji="1" lang="ja-JP" altLang="en-US" dirty="0" smtClean="0"/>
              <a:t>サイトに掲載されています</a:t>
            </a:r>
            <a:endParaRPr kumimoji="1" lang="en-US" altLang="ja-JP" dirty="0" smtClean="0"/>
          </a:p>
          <a:p>
            <a:pPr marL="457200" lvl="1" indent="0">
              <a:buNone/>
            </a:pPr>
            <a:r>
              <a:rPr lang="en-US" altLang="ja-JP" dirty="0">
                <a:hlinkClick r:id="rId2"/>
              </a:rPr>
              <a:t>https://labo.com/CraftBand</a:t>
            </a:r>
            <a:r>
              <a:rPr lang="en-US" altLang="ja-JP" dirty="0" smtClean="0">
                <a:hlinkClick r:id="rId2"/>
              </a:rPr>
              <a:t>/</a:t>
            </a:r>
            <a:endParaRPr kumimoji="1" lang="ja-JP" altLang="en-US" dirty="0" smtClean="0"/>
          </a:p>
          <a:p>
            <a:pPr marL="457200" lvl="1" indent="0">
              <a:buNone/>
            </a:pPr>
            <a:r>
              <a:rPr lang="ja-JP" altLang="en-US" dirty="0" smtClean="0"/>
              <a:t>リンク先のサイトや他のページを、ご自由にご覧ください</a:t>
            </a:r>
            <a:r>
              <a:rPr kumimoji="1" lang="ja-JP" altLang="en-US" dirty="0" smtClean="0"/>
              <a:t/>
            </a:r>
            <a:br>
              <a:rPr kumimoji="1" lang="ja-JP" altLang="en-US" dirty="0" smtClean="0"/>
            </a:br>
            <a:endParaRPr kumimoji="1" lang="en-US" altLang="ja-JP" dirty="0" smtClean="0"/>
          </a:p>
          <a:p>
            <a:r>
              <a:rPr kumimoji="1" lang="ja-JP" altLang="en-US" dirty="0" smtClean="0"/>
              <a:t>パソコンをお持ちの方は、</a:t>
            </a:r>
            <a:r>
              <a:rPr lang="en-US" altLang="ja-JP" dirty="0"/>
              <a:t> </a:t>
            </a:r>
            <a:r>
              <a:rPr lang="en-US" altLang="ja-JP" dirty="0" err="1" smtClean="0"/>
              <a:t>CraftBandMesh</a:t>
            </a:r>
            <a:r>
              <a:rPr lang="ja-JP" altLang="en-US" dirty="0" smtClean="0"/>
              <a:t>をインストールしてみてください</a:t>
            </a:r>
            <a:endParaRPr lang="en-US" altLang="ja-JP" dirty="0" smtClean="0"/>
          </a:p>
          <a:p>
            <a:pPr marL="457200" lvl="1" indent="0">
              <a:buNone/>
            </a:pPr>
            <a:r>
              <a:rPr lang="en-US" altLang="ja-JP" dirty="0">
                <a:hlinkClick r:id="rId3"/>
              </a:rPr>
              <a:t>https://labo.com/CraftBand/craftbandmesh-series/craftbandmesh-prepare</a:t>
            </a:r>
            <a:r>
              <a:rPr lang="en-US" altLang="ja-JP" dirty="0" smtClean="0">
                <a:hlinkClick r:id="rId3"/>
              </a:rPr>
              <a:t>/</a:t>
            </a:r>
            <a:endParaRPr lang="ja-JP" altLang="en-US" dirty="0" smtClean="0"/>
          </a:p>
          <a:p>
            <a:endParaRPr lang="ja-JP" altLang="en-US" dirty="0"/>
          </a:p>
          <a:p>
            <a:r>
              <a:rPr lang="en-US" altLang="ja-JP" dirty="0" smtClean="0"/>
              <a:t>Web</a:t>
            </a:r>
            <a:r>
              <a:rPr lang="ja-JP" altLang="en-US" dirty="0" smtClean="0"/>
              <a:t>サイトは</a:t>
            </a:r>
            <a:r>
              <a:rPr lang="ja-JP" altLang="en-US" dirty="0"/>
              <a:t>スマホでも</a:t>
            </a:r>
            <a:r>
              <a:rPr lang="ja-JP" altLang="en-US" dirty="0" smtClean="0"/>
              <a:t>見られます</a:t>
            </a:r>
            <a:endParaRPr lang="en-US" altLang="ja-JP" dirty="0" smtClean="0"/>
          </a:p>
          <a:p>
            <a:endParaRPr lang="en-US" altLang="ja-JP" dirty="0"/>
          </a:p>
          <a:p>
            <a:r>
              <a:rPr lang="ja-JP" altLang="en-US" dirty="0" smtClean="0"/>
              <a:t>「練習」は、各自が自由に試してみる時間です</a:t>
            </a:r>
            <a:r>
              <a:rPr lang="en-US" altLang="ja-JP" dirty="0" smtClean="0"/>
              <a:t>(</a:t>
            </a:r>
            <a:r>
              <a:rPr lang="ja-JP" altLang="en-US" dirty="0" smtClean="0"/>
              <a:t>一斉ではありません</a:t>
            </a:r>
            <a:r>
              <a:rPr lang="en-US" altLang="ja-JP" dirty="0" smtClean="0"/>
              <a:t>)</a:t>
            </a:r>
            <a:endParaRPr lang="ja-JP" altLang="en-US" dirty="0" smtClean="0"/>
          </a:p>
          <a:p>
            <a:pPr marL="457200" lvl="1" indent="0">
              <a:buNone/>
            </a:pPr>
            <a:r>
              <a:rPr lang="ja-JP" altLang="en-US" dirty="0"/>
              <a:t>操作</a:t>
            </a:r>
            <a:r>
              <a:rPr lang="ja-JP" altLang="en-US" dirty="0" smtClean="0"/>
              <a:t>について、個別に質問いただけます</a:t>
            </a:r>
          </a:p>
          <a:p>
            <a:pPr marL="457200" lvl="1" indent="0">
              <a:buNone/>
            </a:pPr>
            <a:r>
              <a:rPr lang="ja-JP" altLang="en-US" dirty="0" smtClean="0"/>
              <a:t>講師のパソコンを使っていただくこともできます</a:t>
            </a:r>
          </a:p>
          <a:p>
            <a:endParaRPr kumimoji="1" lang="ja-JP" altLang="en-US" dirty="0" smtClean="0"/>
          </a:p>
          <a:p>
            <a:r>
              <a:rPr lang="ja-JP" altLang="en-US" dirty="0" smtClean="0"/>
              <a:t>「話題の箇所」に関する質問は、話の途中でも</a:t>
            </a:r>
            <a:r>
              <a:rPr lang="en-US" altLang="ja-JP" dirty="0" smtClean="0"/>
              <a:t>OK</a:t>
            </a:r>
            <a:endParaRPr kumimoji="1"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3</a:t>
            </a:fld>
            <a:endParaRPr lang="ja-JP" altLang="en-US" dirty="0"/>
          </a:p>
        </p:txBody>
      </p:sp>
    </p:spTree>
    <p:extLst>
      <p:ext uri="{BB962C8B-B14F-4D97-AF65-F5344CB8AC3E}">
        <p14:creationId xmlns:p14="http://schemas.microsoft.com/office/powerpoint/2010/main" val="116735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a:t>
            </a:r>
            <a:r>
              <a:rPr lang="ja-JP" altLang="ja-JP" dirty="0" smtClean="0"/>
              <a:t>概要</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err="1" smtClean="0"/>
              <a:t>CraftBandMesh</a:t>
            </a:r>
            <a:r>
              <a:rPr kumimoji="1" lang="ja-JP" altLang="en-US" dirty="0" smtClean="0"/>
              <a:t>シリーズについて</a:t>
            </a:r>
          </a:p>
          <a:p>
            <a:pPr marL="457200" lvl="1" indent="0">
              <a:buNone/>
            </a:pPr>
            <a:r>
              <a:rPr lang="en-US" altLang="ja-JP" dirty="0">
                <a:hlinkClick r:id="rId2"/>
              </a:rPr>
              <a:t>https://labo.com/CraftBand/craftbandmesh-series</a:t>
            </a:r>
            <a:r>
              <a:rPr lang="en-US" altLang="ja-JP" dirty="0" smtClean="0">
                <a:hlinkClick r:id="rId2"/>
              </a:rPr>
              <a:t>/</a:t>
            </a:r>
            <a:endParaRPr lang="en-US" altLang="ja-JP" dirty="0" smtClean="0"/>
          </a:p>
          <a:p>
            <a:r>
              <a:rPr lang="en-US" altLang="ja-JP" dirty="0" err="1" smtClean="0"/>
              <a:t>CraftBandMesh</a:t>
            </a:r>
            <a:r>
              <a:rPr lang="ja-JP" altLang="en-US" dirty="0" smtClean="0"/>
              <a:t>について</a:t>
            </a:r>
          </a:p>
          <a:p>
            <a:pPr marL="457200" lvl="1" indent="0">
              <a:buNone/>
            </a:pPr>
            <a:r>
              <a:rPr lang="en-US" altLang="ja-JP" dirty="0" smtClean="0">
                <a:hlinkClick r:id="rId3"/>
              </a:rPr>
              <a:t>https://labo.com/CraftBand/craftbandmesh/</a:t>
            </a:r>
            <a:endParaRPr lang="en-US" altLang="ja-JP" dirty="0" smtClean="0"/>
          </a:p>
          <a:p>
            <a:r>
              <a:rPr lang="ja-JP" altLang="en-US" dirty="0" smtClean="0"/>
              <a:t>初版リリース </a:t>
            </a:r>
            <a:r>
              <a:rPr lang="en-US" altLang="ja-JP" dirty="0" smtClean="0"/>
              <a:t>2022/10/23</a:t>
            </a:r>
          </a:p>
          <a:p>
            <a:pPr marL="457200" lvl="1" indent="0">
              <a:buNone/>
            </a:pPr>
            <a:r>
              <a:rPr lang="en-US" altLang="ja-JP" dirty="0" smtClean="0">
                <a:hlinkClick r:id="rId4"/>
              </a:rPr>
              <a:t>https://labo.com/CraftBand/mesh/craftbandmesh-exe-released/</a:t>
            </a:r>
            <a:endParaRPr lang="en-US" altLang="ja-JP" dirty="0" smtClean="0"/>
          </a:p>
          <a:p>
            <a:r>
              <a:rPr lang="ja-JP" altLang="en-US" dirty="0" smtClean="0"/>
              <a:t>最新ベータ版 </a:t>
            </a:r>
            <a:r>
              <a:rPr lang="en-US" altLang="ja-JP" dirty="0" smtClean="0"/>
              <a:t>V1.6 2023/6/15</a:t>
            </a:r>
          </a:p>
          <a:p>
            <a:pPr marL="457200" lvl="1" indent="0">
              <a:buNone/>
            </a:pPr>
            <a:r>
              <a:rPr lang="en-US" altLang="ja-JP" dirty="0" smtClean="0">
                <a:hlinkClick r:id="rId5"/>
              </a:rPr>
              <a:t>https://labo.com/CraftBand/mesh/v1-6-pre-release/</a:t>
            </a:r>
            <a:endParaRPr lang="en-US" altLang="ja-JP" dirty="0" smtClean="0"/>
          </a:p>
          <a:p>
            <a:r>
              <a:rPr lang="ja-JP" altLang="en-US" dirty="0" smtClean="0"/>
              <a:t>起動するまで</a:t>
            </a:r>
          </a:p>
          <a:p>
            <a:pPr lvl="1"/>
            <a:r>
              <a:rPr lang="en-US" altLang="ja-JP" dirty="0" smtClean="0">
                <a:hlinkClick r:id="rId6"/>
              </a:rPr>
              <a:t>https://labo.com/CraftBand/craftbandmesh-series/craftbandmesh-prepare/</a:t>
            </a:r>
            <a:endParaRPr lang="en-US" altLang="ja-JP" dirty="0" smtClean="0"/>
          </a:p>
          <a:p>
            <a:pPr lvl="1"/>
            <a:endParaRPr lang="en-US" altLang="ja-JP" dirty="0" smtClean="0"/>
          </a:p>
          <a:p>
            <a:endParaRPr lang="en-US" altLang="ja-JP" dirty="0" smtClean="0"/>
          </a:p>
          <a:p>
            <a:pPr lvl="1"/>
            <a:endParaRPr lang="en-US" altLang="ja-JP" dirty="0" smtClean="0"/>
          </a:p>
          <a:p>
            <a:pPr marL="457200" lvl="1" indent="0">
              <a:buNone/>
            </a:pP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4</a:t>
            </a:fld>
            <a:endParaRPr lang="ja-JP" altLang="en-US" dirty="0"/>
          </a:p>
        </p:txBody>
      </p:sp>
    </p:spTree>
    <p:extLst>
      <p:ext uri="{BB962C8B-B14F-4D97-AF65-F5344CB8AC3E}">
        <p14:creationId xmlns:p14="http://schemas.microsoft.com/office/powerpoint/2010/main" val="2356806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lang="ja-JP" altLang="ja-JP" dirty="0" smtClean="0"/>
              <a:t>実績</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CraftBandMesh</a:t>
            </a:r>
            <a:r>
              <a:rPr lang="ja-JP" altLang="en-US" dirty="0" smtClean="0"/>
              <a:t>のデータ</a:t>
            </a:r>
          </a:p>
          <a:p>
            <a:pPr lvl="1"/>
            <a:r>
              <a:rPr lang="ja-JP" altLang="en-US" dirty="0" smtClean="0"/>
              <a:t>タグ「</a:t>
            </a:r>
            <a:r>
              <a:rPr lang="en-US" altLang="ja-JP" dirty="0" smtClean="0"/>
              <a:t>Mesh</a:t>
            </a:r>
            <a:r>
              <a:rPr lang="ja-JP" altLang="en-US" dirty="0" smtClean="0"/>
              <a:t>」</a:t>
            </a:r>
          </a:p>
          <a:p>
            <a:pPr lvl="1"/>
            <a:r>
              <a:rPr lang="en-US" altLang="ja-JP" dirty="0">
                <a:hlinkClick r:id="rId2"/>
              </a:rPr>
              <a:t>https://labo.com/CraftBand/tag/mesh</a:t>
            </a:r>
            <a:r>
              <a:rPr lang="en-US" altLang="ja-JP" dirty="0" smtClean="0">
                <a:hlinkClick r:id="rId2"/>
              </a:rPr>
              <a:t>/</a:t>
            </a:r>
            <a:endParaRPr lang="en-US" altLang="ja-JP" dirty="0" smtClean="0"/>
          </a:p>
          <a:p>
            <a:pPr lvl="1"/>
            <a:endParaRPr lang="en-US" altLang="ja-JP" dirty="0" smtClean="0"/>
          </a:p>
          <a:p>
            <a:r>
              <a:rPr lang="en-US" altLang="ja-JP" dirty="0" smtClean="0"/>
              <a:t>『</a:t>
            </a:r>
            <a:r>
              <a:rPr lang="ja-JP" altLang="en-US" dirty="0" smtClean="0"/>
              <a:t>このサイズが欲しい</a:t>
            </a:r>
            <a:r>
              <a:rPr lang="en-US" altLang="ja-JP" dirty="0" smtClean="0"/>
              <a:t>』</a:t>
            </a:r>
            <a:r>
              <a:rPr lang="ja-JP" altLang="en-US" dirty="0" smtClean="0"/>
              <a:t>キャンペーン</a:t>
            </a:r>
          </a:p>
          <a:p>
            <a:pPr lvl="1"/>
            <a:r>
              <a:rPr lang="ja-JP" altLang="en-US" dirty="0" smtClean="0"/>
              <a:t>カテゴリー「このサイズ」</a:t>
            </a:r>
          </a:p>
          <a:p>
            <a:pPr lvl="1"/>
            <a:r>
              <a:rPr lang="en-US" altLang="ja-JP" dirty="0" smtClean="0">
                <a:hlinkClick r:id="rId3"/>
              </a:rPr>
              <a:t>https://labo.com/CraftBand/category/thesize/</a:t>
            </a:r>
            <a:endParaRPr lang="en-US" altLang="ja-JP" dirty="0" smtClean="0"/>
          </a:p>
          <a:p>
            <a:pPr marL="457200" lvl="1"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5355F05-21E0-44FA-B6D9-03F8BCA6895D}" type="slidenum">
              <a:rPr lang="ja-JP" altLang="en-US" smtClean="0"/>
              <a:pPr/>
              <a:t>5</a:t>
            </a:fld>
            <a:endParaRPr lang="ja-JP" altLang="en-US" dirty="0"/>
          </a:p>
        </p:txBody>
      </p:sp>
    </p:spTree>
    <p:extLst>
      <p:ext uri="{BB962C8B-B14F-4D97-AF65-F5344CB8AC3E}">
        <p14:creationId xmlns:p14="http://schemas.microsoft.com/office/powerpoint/2010/main" val="535189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1742" y="365125"/>
            <a:ext cx="6662057" cy="1325563"/>
          </a:xfrm>
        </p:spPr>
        <p:txBody>
          <a:bodyPr/>
          <a:lstStyle/>
          <a:p>
            <a:r>
              <a:rPr kumimoji="1" lang="ja-JP" altLang="en-US" dirty="0" smtClean="0"/>
              <a:t>データのダウンロード</a:t>
            </a:r>
            <a:endParaRPr kumimoji="1" lang="ja-JP" altLang="en-US" dirty="0"/>
          </a:p>
        </p:txBody>
      </p:sp>
      <p:pic>
        <p:nvPicPr>
          <p:cNvPr id="4" name="コンテンツ プレースホルダー 3">
            <a:hlinkClick r:id="rId2"/>
          </p:cNvPr>
          <p:cNvPicPr>
            <a:picLocks noGrp="1" noChangeAspect="1"/>
          </p:cNvPicPr>
          <p:nvPr>
            <p:ph idx="1"/>
          </p:nvPr>
        </p:nvPicPr>
        <p:blipFill>
          <a:blip r:embed="rId3"/>
          <a:stretch>
            <a:fillRect/>
          </a:stretch>
        </p:blipFill>
        <p:spPr>
          <a:xfrm>
            <a:off x="560443" y="358944"/>
            <a:ext cx="3840962" cy="6352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円/楕円 4"/>
          <p:cNvSpPr/>
          <p:nvPr/>
        </p:nvSpPr>
        <p:spPr>
          <a:xfrm>
            <a:off x="838200" y="5780314"/>
            <a:ext cx="1503947" cy="9373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6104530" y="1607485"/>
            <a:ext cx="3591426" cy="1600423"/>
          </a:xfrm>
          <a:prstGeom prst="rect">
            <a:avLst/>
          </a:prstGeom>
        </p:spPr>
      </p:pic>
      <p:pic>
        <p:nvPicPr>
          <p:cNvPr id="7" name="図 6"/>
          <p:cNvPicPr>
            <a:picLocks noChangeAspect="1"/>
          </p:cNvPicPr>
          <p:nvPr/>
        </p:nvPicPr>
        <p:blipFill>
          <a:blip r:embed="rId5"/>
          <a:stretch>
            <a:fillRect/>
          </a:stretch>
        </p:blipFill>
        <p:spPr>
          <a:xfrm>
            <a:off x="5316969" y="3339232"/>
            <a:ext cx="6444916" cy="3117618"/>
          </a:xfrm>
          <a:prstGeom prst="rect">
            <a:avLst/>
          </a:prstGeom>
        </p:spPr>
      </p:pic>
      <p:sp>
        <p:nvSpPr>
          <p:cNvPr id="8" name="上矢印 7"/>
          <p:cNvSpPr/>
          <p:nvPr/>
        </p:nvSpPr>
        <p:spPr>
          <a:xfrm rot="2817916">
            <a:off x="3888733" y="1769497"/>
            <a:ext cx="685800" cy="4863214"/>
          </a:xfrm>
          <a:prstGeom prst="upArrow">
            <a:avLst>
              <a:gd name="adj1" fmla="val 50000"/>
              <a:gd name="adj2" fmla="val 12142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上矢印 8"/>
          <p:cNvSpPr/>
          <p:nvPr/>
        </p:nvSpPr>
        <p:spPr>
          <a:xfrm rot="12903779">
            <a:off x="6697922" y="2749554"/>
            <a:ext cx="685800" cy="1598080"/>
          </a:xfrm>
          <a:prstGeom prst="upArrow">
            <a:avLst>
              <a:gd name="adj1" fmla="val 50000"/>
              <a:gd name="adj2" fmla="val 12142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7395615" y="2126371"/>
            <a:ext cx="1503947" cy="9373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0103215" y="5780314"/>
            <a:ext cx="1503947" cy="9373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083195" y="4097007"/>
            <a:ext cx="1503947" cy="4314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470707" y="5459992"/>
            <a:ext cx="1503947" cy="9373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8875017" y="2581778"/>
            <a:ext cx="3102428" cy="1513114"/>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ダウンロード先</a:t>
            </a:r>
          </a:p>
          <a:p>
            <a:pPr algn="ctr"/>
            <a:r>
              <a:rPr lang="en-US" altLang="ja-JP" sz="2000" dirty="0" smtClean="0">
                <a:solidFill>
                  <a:schemeClr val="tx1"/>
                </a:solidFill>
              </a:rPr>
              <a:t>(</a:t>
            </a:r>
            <a:r>
              <a:rPr lang="ja-JP" altLang="en-US" sz="2000" dirty="0" smtClean="0">
                <a:solidFill>
                  <a:schemeClr val="tx1"/>
                </a:solidFill>
              </a:rPr>
              <a:t>ファイルの保存先</a:t>
            </a:r>
            <a:r>
              <a:rPr lang="en-US" altLang="ja-JP" sz="2000" dirty="0" smtClean="0">
                <a:solidFill>
                  <a:schemeClr val="tx1"/>
                </a:solidFill>
              </a:rPr>
              <a:t>)</a:t>
            </a:r>
          </a:p>
          <a:p>
            <a:pPr algn="ctr"/>
            <a:r>
              <a:rPr lang="ja-JP" altLang="en-US" sz="2000" dirty="0" smtClean="0">
                <a:solidFill>
                  <a:schemeClr val="tx1"/>
                </a:solidFill>
              </a:rPr>
              <a:t>フォルダの場所と</a:t>
            </a:r>
          </a:p>
          <a:p>
            <a:pPr algn="ctr"/>
            <a:r>
              <a:rPr kumimoji="1" lang="ja-JP" altLang="en-US" sz="2000" dirty="0" smtClean="0">
                <a:solidFill>
                  <a:schemeClr val="tx1"/>
                </a:solidFill>
              </a:rPr>
              <a:t>ファイル名を覚えておく</a:t>
            </a:r>
            <a:endParaRPr kumimoji="1" lang="ja-JP" altLang="en-US" sz="2000" dirty="0">
              <a:solidFill>
                <a:schemeClr val="tx1"/>
              </a:solidFill>
            </a:endParaRPr>
          </a:p>
        </p:txBody>
      </p:sp>
      <p:sp>
        <p:nvSpPr>
          <p:cNvPr id="3" name="スライド番号プレースホルダー 2"/>
          <p:cNvSpPr>
            <a:spLocks noGrp="1"/>
          </p:cNvSpPr>
          <p:nvPr>
            <p:ph type="sldNum" sz="quarter" idx="12"/>
          </p:nvPr>
        </p:nvSpPr>
        <p:spPr/>
        <p:txBody>
          <a:bodyPr/>
          <a:lstStyle/>
          <a:p>
            <a:fld id="{85355F05-21E0-44FA-B6D9-03F8BCA6895D}" type="slidenum">
              <a:rPr lang="ja-JP" altLang="en-US" smtClean="0"/>
              <a:pPr/>
              <a:t>6</a:t>
            </a:fld>
            <a:endParaRPr lang="ja-JP" altLang="en-US" dirty="0"/>
          </a:p>
        </p:txBody>
      </p:sp>
    </p:spTree>
    <p:extLst>
      <p:ext uri="{BB962C8B-B14F-4D97-AF65-F5344CB8AC3E}">
        <p14:creationId xmlns:p14="http://schemas.microsoft.com/office/powerpoint/2010/main" val="412855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ダウンロードしたデータを開く</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566057" y="2141311"/>
            <a:ext cx="4942114" cy="3931343"/>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stretch>
            <a:fillRect/>
          </a:stretch>
        </p:blipFill>
        <p:spPr>
          <a:xfrm>
            <a:off x="6187667" y="1929599"/>
            <a:ext cx="5344887" cy="2228680"/>
          </a:xfrm>
          <a:prstGeom prst="rect">
            <a:avLst/>
          </a:prstGeom>
          <a:ln>
            <a:noFill/>
          </a:ln>
          <a:effectLst>
            <a:outerShdw blurRad="292100" dist="139700" dir="2700000" algn="tl" rotWithShape="0">
              <a:srgbClr val="333333">
                <a:alpha val="65000"/>
              </a:srgbClr>
            </a:outerShdw>
          </a:effectLst>
        </p:spPr>
      </p:pic>
      <p:sp>
        <p:nvSpPr>
          <p:cNvPr id="6" name="円/楕円 5"/>
          <p:cNvSpPr/>
          <p:nvPr/>
        </p:nvSpPr>
        <p:spPr>
          <a:xfrm>
            <a:off x="7369628" y="2632259"/>
            <a:ext cx="1643743" cy="1219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14897535">
            <a:off x="4801962" y="1676556"/>
            <a:ext cx="685800" cy="5188462"/>
          </a:xfrm>
          <a:prstGeom prst="upArrow">
            <a:avLst>
              <a:gd name="adj1" fmla="val 50000"/>
              <a:gd name="adj2" fmla="val 12142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369628" y="4583958"/>
            <a:ext cx="3891643" cy="1791641"/>
          </a:xfrm>
          <a:prstGeom prst="roundRect">
            <a:avLst/>
          </a:prstGeom>
          <a:solidFill>
            <a:srgbClr val="FFF2CC">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smtClean="0">
                <a:solidFill>
                  <a:schemeClr val="tx1"/>
                </a:solidFill>
              </a:rPr>
              <a:t>CraftBandMesh</a:t>
            </a:r>
            <a:r>
              <a:rPr kumimoji="1" lang="ja-JP" altLang="en-US" sz="2000" dirty="0" smtClean="0">
                <a:solidFill>
                  <a:schemeClr val="tx1"/>
                </a:solidFill>
              </a:rPr>
              <a:t>を起動しておく</a:t>
            </a:r>
            <a:endParaRPr kumimoji="1" lang="en-US" altLang="ja-JP" sz="2000" dirty="0" smtClean="0">
              <a:solidFill>
                <a:schemeClr val="tx1"/>
              </a:solidFill>
            </a:endParaRPr>
          </a:p>
          <a:p>
            <a:pPr algn="ctr"/>
            <a:r>
              <a:rPr kumimoji="1" lang="ja-JP" altLang="en-US" sz="2000" dirty="0" smtClean="0">
                <a:solidFill>
                  <a:schemeClr val="tx1"/>
                </a:solidFill>
              </a:rPr>
              <a:t>ダウンロード先のフォルダに</a:t>
            </a:r>
          </a:p>
          <a:p>
            <a:pPr algn="ctr"/>
            <a:r>
              <a:rPr kumimoji="1" lang="ja-JP" altLang="en-US" sz="2000" dirty="0" smtClean="0">
                <a:solidFill>
                  <a:schemeClr val="tx1"/>
                </a:solidFill>
              </a:rPr>
              <a:t>作られたファイルを、</a:t>
            </a:r>
          </a:p>
          <a:p>
            <a:pPr algn="ctr"/>
            <a:r>
              <a:rPr lang="en-US" altLang="ja-JP" sz="2000" dirty="0" err="1" smtClean="0">
                <a:solidFill>
                  <a:schemeClr val="tx1"/>
                </a:solidFill>
              </a:rPr>
              <a:t>CraftBandMesh</a:t>
            </a:r>
            <a:r>
              <a:rPr lang="ja-JP" altLang="en-US" sz="2000" dirty="0" smtClean="0">
                <a:solidFill>
                  <a:schemeClr val="tx1"/>
                </a:solidFill>
              </a:rPr>
              <a:t>画面に</a:t>
            </a:r>
          </a:p>
          <a:p>
            <a:pPr algn="ctr"/>
            <a:r>
              <a:rPr kumimoji="1" lang="ja-JP" altLang="en-US" sz="2000" dirty="0" smtClean="0">
                <a:solidFill>
                  <a:schemeClr val="tx1"/>
                </a:solidFill>
              </a:rPr>
              <a:t>ドラッグ＆ドロップする</a:t>
            </a:r>
          </a:p>
        </p:txBody>
      </p:sp>
      <p:sp>
        <p:nvSpPr>
          <p:cNvPr id="3" name="スライド番号プレースホルダー 2"/>
          <p:cNvSpPr>
            <a:spLocks noGrp="1"/>
          </p:cNvSpPr>
          <p:nvPr>
            <p:ph type="sldNum" sz="quarter" idx="12"/>
          </p:nvPr>
        </p:nvSpPr>
        <p:spPr/>
        <p:txBody>
          <a:bodyPr/>
          <a:lstStyle/>
          <a:p>
            <a:fld id="{85355F05-21E0-44FA-B6D9-03F8BCA6895D}" type="slidenum">
              <a:rPr lang="ja-JP" altLang="en-US" smtClean="0"/>
              <a:pPr/>
              <a:t>7</a:t>
            </a:fld>
            <a:endParaRPr lang="ja-JP" altLang="en-US" dirty="0"/>
          </a:p>
        </p:txBody>
      </p:sp>
    </p:spTree>
    <p:extLst>
      <p:ext uri="{BB962C8B-B14F-4D97-AF65-F5344CB8AC3E}">
        <p14:creationId xmlns:p14="http://schemas.microsoft.com/office/powerpoint/2010/main" val="2350855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1277600" cy="1325563"/>
          </a:xfrm>
        </p:spPr>
        <p:txBody>
          <a:bodyPr>
            <a:normAutofit/>
          </a:bodyPr>
          <a:lstStyle/>
          <a:p>
            <a:r>
              <a:rPr kumimoji="1" lang="ja-JP" altLang="en-US" dirty="0" smtClean="0"/>
              <a:t>「底</a:t>
            </a:r>
            <a:r>
              <a:rPr kumimoji="1" lang="en-US" altLang="ja-JP" sz="2800" dirty="0" smtClean="0"/>
              <a:t>(</a:t>
            </a:r>
            <a:r>
              <a:rPr kumimoji="1" lang="ja-JP" altLang="en-US" sz="2800" dirty="0" smtClean="0"/>
              <a:t>縦横</a:t>
            </a:r>
            <a:r>
              <a:rPr kumimoji="1" lang="en-US" altLang="ja-JP" sz="2800" dirty="0" smtClean="0"/>
              <a:t>)</a:t>
            </a:r>
            <a:r>
              <a:rPr kumimoji="1" lang="ja-JP" altLang="en-US" dirty="0" smtClean="0"/>
              <a:t>」「底</a:t>
            </a:r>
            <a:r>
              <a:rPr kumimoji="1" lang="en-US" altLang="ja-JP" sz="2800" dirty="0" smtClean="0"/>
              <a:t>(</a:t>
            </a:r>
            <a:r>
              <a:rPr kumimoji="1" lang="ja-JP" altLang="en-US" sz="2800" dirty="0" smtClean="0"/>
              <a:t>楕円</a:t>
            </a:r>
            <a:r>
              <a:rPr kumimoji="1" lang="en-US" altLang="ja-JP" sz="2800" dirty="0" smtClean="0"/>
              <a:t>)</a:t>
            </a:r>
            <a:r>
              <a:rPr kumimoji="1" lang="ja-JP" altLang="en-US" dirty="0" smtClean="0"/>
              <a:t>」</a:t>
            </a:r>
            <a:r>
              <a:rPr lang="ja-JP" altLang="en-US" dirty="0" smtClean="0"/>
              <a:t>「側面」「追加品」「プレビュー」</a:t>
            </a:r>
            <a:endParaRPr kumimoji="1" lang="ja-JP" altLang="en-US" dirty="0"/>
          </a:p>
        </p:txBody>
      </p:sp>
      <p:pic>
        <p:nvPicPr>
          <p:cNvPr id="6" name="コンテンツ プレースホルダー 5"/>
          <p:cNvPicPr>
            <a:picLocks noGrp="1" noChangeAspect="1"/>
          </p:cNvPicPr>
          <p:nvPr>
            <p:ph idx="1"/>
          </p:nvPr>
        </p:nvPicPr>
        <p:blipFill>
          <a:blip r:embed="rId2"/>
          <a:stretch>
            <a:fillRect/>
          </a:stretch>
        </p:blipFill>
        <p:spPr>
          <a:xfrm>
            <a:off x="7149182" y="1502228"/>
            <a:ext cx="4890417" cy="3890219"/>
          </a:xfrm>
          <a:prstGeom prst="rect">
            <a:avLst/>
          </a:prstGeom>
        </p:spPr>
      </p:pic>
      <p:pic>
        <p:nvPicPr>
          <p:cNvPr id="5" name="図 4"/>
          <p:cNvPicPr>
            <a:picLocks noChangeAspect="1"/>
          </p:cNvPicPr>
          <p:nvPr/>
        </p:nvPicPr>
        <p:blipFill>
          <a:blip r:embed="rId3"/>
          <a:stretch>
            <a:fillRect/>
          </a:stretch>
        </p:blipFill>
        <p:spPr>
          <a:xfrm>
            <a:off x="4034591" y="2923918"/>
            <a:ext cx="4804609" cy="3821961"/>
          </a:xfrm>
          <a:prstGeom prst="rect">
            <a:avLst/>
          </a:prstGeom>
        </p:spPr>
      </p:pic>
      <p:pic>
        <p:nvPicPr>
          <p:cNvPr id="4" name="図 3"/>
          <p:cNvPicPr>
            <a:picLocks noChangeAspect="1"/>
          </p:cNvPicPr>
          <p:nvPr/>
        </p:nvPicPr>
        <p:blipFill>
          <a:blip r:embed="rId4"/>
          <a:stretch>
            <a:fillRect/>
          </a:stretch>
        </p:blipFill>
        <p:spPr>
          <a:xfrm>
            <a:off x="108983" y="1502228"/>
            <a:ext cx="4517518" cy="3593585"/>
          </a:xfrm>
          <a:prstGeom prst="rect">
            <a:avLst/>
          </a:prstGeom>
        </p:spPr>
      </p:pic>
      <p:sp>
        <p:nvSpPr>
          <p:cNvPr id="7" name="円/楕円 6"/>
          <p:cNvSpPr/>
          <p:nvPr/>
        </p:nvSpPr>
        <p:spPr>
          <a:xfrm>
            <a:off x="11104700" y="4713514"/>
            <a:ext cx="934899" cy="4463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3527" y="2381476"/>
            <a:ext cx="934899" cy="4463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8582019" y="2381475"/>
            <a:ext cx="934899" cy="4463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485493" y="3771587"/>
            <a:ext cx="934899" cy="4463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85355F05-21E0-44FA-B6D9-03F8BCA6895D}" type="slidenum">
              <a:rPr lang="ja-JP" altLang="en-US" smtClean="0"/>
              <a:pPr/>
              <a:t>8</a:t>
            </a:fld>
            <a:endParaRPr lang="ja-JP" altLang="en-US" dirty="0"/>
          </a:p>
        </p:txBody>
      </p:sp>
    </p:spTree>
    <p:extLst>
      <p:ext uri="{BB962C8B-B14F-4D97-AF65-F5344CB8AC3E}">
        <p14:creationId xmlns:p14="http://schemas.microsoft.com/office/powerpoint/2010/main" val="262744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45148" y="365125"/>
            <a:ext cx="5908651" cy="1325563"/>
          </a:xfrm>
        </p:spPr>
        <p:txBody>
          <a:bodyPr/>
          <a:lstStyle/>
          <a:p>
            <a:r>
              <a:rPr lang="ja-JP" altLang="en-US" dirty="0" smtClean="0"/>
              <a:t>「底</a:t>
            </a:r>
            <a:r>
              <a:rPr lang="en-US" altLang="ja-JP" dirty="0" smtClean="0"/>
              <a:t>(</a:t>
            </a:r>
            <a:r>
              <a:rPr lang="ja-JP" altLang="en-US" dirty="0" smtClean="0"/>
              <a:t>楕円</a:t>
            </a:r>
            <a:r>
              <a:rPr lang="en-US" altLang="ja-JP" dirty="0" smtClean="0"/>
              <a:t>)</a:t>
            </a:r>
            <a:r>
              <a:rPr lang="ja-JP" altLang="en-US" dirty="0" smtClean="0"/>
              <a:t>」</a:t>
            </a:r>
            <a:endParaRPr kumimoji="1" lang="ja-JP" altLang="en-US" dirty="0"/>
          </a:p>
        </p:txBody>
      </p:sp>
      <p:pic>
        <p:nvPicPr>
          <p:cNvPr id="3" name="図 2">
            <a:hlinkClick r:id="rId2"/>
          </p:cNvPr>
          <p:cNvPicPr>
            <a:picLocks noChangeAspect="1"/>
          </p:cNvPicPr>
          <p:nvPr/>
        </p:nvPicPr>
        <p:blipFill>
          <a:blip r:embed="rId3"/>
          <a:stretch>
            <a:fillRect/>
          </a:stretch>
        </p:blipFill>
        <p:spPr>
          <a:xfrm>
            <a:off x="195600" y="157941"/>
            <a:ext cx="4217356" cy="6520383"/>
          </a:xfrm>
          <a:prstGeom prst="rect">
            <a:avLst/>
          </a:prstGeom>
        </p:spPr>
      </p:pic>
      <p:pic>
        <p:nvPicPr>
          <p:cNvPr id="6" name="図 5"/>
          <p:cNvPicPr>
            <a:picLocks noChangeAspect="1"/>
          </p:cNvPicPr>
          <p:nvPr/>
        </p:nvPicPr>
        <p:blipFill>
          <a:blip r:embed="rId4"/>
          <a:stretch>
            <a:fillRect/>
          </a:stretch>
        </p:blipFill>
        <p:spPr>
          <a:xfrm>
            <a:off x="7791441" y="3009207"/>
            <a:ext cx="4400559" cy="3848793"/>
          </a:xfrm>
          <a:prstGeom prst="rect">
            <a:avLst/>
          </a:prstGeom>
        </p:spPr>
      </p:pic>
      <p:pic>
        <p:nvPicPr>
          <p:cNvPr id="4" name="図 3"/>
          <p:cNvPicPr>
            <a:picLocks noChangeAspect="1"/>
          </p:cNvPicPr>
          <p:nvPr/>
        </p:nvPicPr>
        <p:blipFill>
          <a:blip r:embed="rId5"/>
          <a:stretch>
            <a:fillRect/>
          </a:stretch>
        </p:blipFill>
        <p:spPr>
          <a:xfrm>
            <a:off x="2965378" y="1596991"/>
            <a:ext cx="5914964" cy="3642282"/>
          </a:xfrm>
          <a:prstGeom prst="rect">
            <a:avLst/>
          </a:prstGeom>
        </p:spPr>
      </p:pic>
      <p:sp>
        <p:nvSpPr>
          <p:cNvPr id="5" name="円/楕円 4"/>
          <p:cNvSpPr/>
          <p:nvPr/>
        </p:nvSpPr>
        <p:spPr>
          <a:xfrm>
            <a:off x="3235603" y="2294313"/>
            <a:ext cx="621503" cy="389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686F58BA-6259-4F91-ABB0-633A0A655949}" type="slidenum">
              <a:rPr kumimoji="1" lang="ja-JP" altLang="en-US" smtClean="0"/>
              <a:t>9</a:t>
            </a:fld>
            <a:endParaRPr kumimoji="1" lang="ja-JP" altLang="en-US"/>
          </a:p>
        </p:txBody>
      </p:sp>
    </p:spTree>
    <p:extLst>
      <p:ext uri="{BB962C8B-B14F-4D97-AF65-F5344CB8AC3E}">
        <p14:creationId xmlns:p14="http://schemas.microsoft.com/office/powerpoint/2010/main" val="2139846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2069</Words>
  <Application>Microsoft Office PowerPoint</Application>
  <PresentationFormat>ワイド画面</PresentationFormat>
  <Paragraphs>453</Paragraphs>
  <Slides>26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ＭＳ Ｐゴシック</vt:lpstr>
      <vt:lpstr>ＭＳ Ｐ明朝</vt:lpstr>
      <vt:lpstr>Arial</vt:lpstr>
      <vt:lpstr>Calibri</vt:lpstr>
      <vt:lpstr>Calibri Light</vt:lpstr>
      <vt:lpstr>Wingdings</vt:lpstr>
      <vt:lpstr>Office テーマ</vt:lpstr>
      <vt:lpstr>紙バンドの オリジナルレシピを作ろう CraftBandMeshを使えるようになりましょう</vt:lpstr>
      <vt:lpstr>本日の予定</vt:lpstr>
      <vt:lpstr>講習にあたって</vt:lpstr>
      <vt:lpstr>1.概要</vt:lpstr>
      <vt:lpstr>2.実績</vt:lpstr>
      <vt:lpstr>データのダウンロード</vt:lpstr>
      <vt:lpstr>ダウンロードしたデータを開く</vt:lpstr>
      <vt:lpstr>「底(縦横)」「底(楕円)」「側面」「追加品」「プレビュー」</vt:lpstr>
      <vt:lpstr>「底(楕円)」</vt:lpstr>
      <vt:lpstr>3.操作</vt:lpstr>
      <vt:lpstr>4.結果</vt:lpstr>
      <vt:lpstr>5.練習</vt:lpstr>
      <vt:lpstr>作成の練習</vt:lpstr>
      <vt:lpstr>6.設定</vt:lpstr>
      <vt:lpstr>バンドの種類</vt:lpstr>
      <vt:lpstr>PowerPoint プレゼンテーション</vt:lpstr>
      <vt:lpstr>編みかた</vt:lpstr>
      <vt:lpstr>PowerPoint プレゼンテーション</vt:lpstr>
      <vt:lpstr>付属品</vt:lpstr>
      <vt:lpstr>PowerPoint プレゼンテーション</vt:lpstr>
      <vt:lpstr>描画色</vt:lpstr>
      <vt:lpstr>基本設定</vt:lpstr>
      <vt:lpstr>PowerPoint プレゼンテーション</vt:lpstr>
      <vt:lpstr>設定ファイル</vt:lpstr>
      <vt:lpstr>7.質疑応答</vt:lpstr>
      <vt:lpstr>最後に: 岡崎市の紙バンド教室</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紙バンドの オリジナルレシピを作ろう</dc:title>
  <dc:creator>Microsoft アカウント</dc:creator>
  <cp:lastModifiedBy>Microsoft アカウント</cp:lastModifiedBy>
  <cp:revision>59</cp:revision>
  <dcterms:created xsi:type="dcterms:W3CDTF">2023-07-11T10:38:31Z</dcterms:created>
  <dcterms:modified xsi:type="dcterms:W3CDTF">2023-07-12T10:03:51Z</dcterms:modified>
</cp:coreProperties>
</file>