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44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20836" y="587790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67729" y="3526302"/>
            <a:ext cx="9144000" cy="2176975"/>
          </a:xfrm>
        </p:spPr>
        <p:txBody>
          <a:bodyPr/>
          <a:lstStyle>
            <a:lvl1pPr marL="0" indent="0" algn="ctr">
              <a:buNone/>
              <a:defRPr sz="2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16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85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6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59545"/>
          </a:xfrm>
        </p:spPr>
        <p:txBody>
          <a:bodyPr/>
          <a:lstStyle>
            <a:lvl1pPr>
              <a:defRPr sz="36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43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6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24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 userDrawn="1"/>
        </p:nvSpPr>
        <p:spPr>
          <a:xfrm>
            <a:off x="0" y="0"/>
            <a:ext cx="10515600" cy="459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593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2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62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56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演習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　片側同色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ひもの方向ごとに色を設定するタイプです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上下</a:t>
            </a:r>
            <a:r>
              <a:rPr lang="ja-JP" altLang="en-US" dirty="0"/>
              <a:t>の組み方がそのまま模様になります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特典</a:t>
            </a:r>
            <a:r>
              <a:rPr lang="ja-JP" altLang="en-US" dirty="0"/>
              <a:t>ファイルに</a:t>
            </a:r>
            <a:r>
              <a:rPr lang="ja-JP" altLang="en-US" dirty="0" smtClean="0"/>
              <a:t>含まれる</a:t>
            </a:r>
            <a:r>
              <a:rPr lang="ja-JP" altLang="en-US" dirty="0"/>
              <a:t>いろいろな</a:t>
            </a:r>
            <a:r>
              <a:rPr lang="ja-JP" altLang="en-US" dirty="0" smtClean="0"/>
              <a:t>模様</a:t>
            </a:r>
            <a:r>
              <a:rPr lang="ja-JP" altLang="en-US" dirty="0"/>
              <a:t>を試して</a:t>
            </a:r>
            <a:r>
              <a:rPr lang="ja-JP" altLang="en-US" dirty="0" smtClean="0"/>
              <a:t>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405397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STEP1:</a:t>
            </a:r>
            <a:r>
              <a:rPr lang="ja-JP" altLang="en-US" dirty="0"/>
              <a:t>準備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748056"/>
              </p:ext>
            </p:extLst>
          </p:nvPr>
        </p:nvGraphicFramePr>
        <p:xfrm>
          <a:off x="599049" y="902885"/>
          <a:ext cx="10515600" cy="3048000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727710"/>
                <a:gridCol w="4800600"/>
                <a:gridCol w="2358390"/>
                <a:gridCol w="2628900"/>
              </a:tblGrid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cap="all" dirty="0">
                          <a:effectLst/>
                        </a:rPr>
                        <a:t>順序</a:t>
                      </a:r>
                      <a:endParaRPr lang="ja-JP" altLang="en-US" b="1" cap="al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cap="all">
                          <a:effectLst/>
                        </a:rPr>
                        <a:t>操作</a:t>
                      </a:r>
                      <a:endParaRPr lang="ja-JP" altLang="en-US" b="1" cap="all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 dirty="0">
                          <a:effectLst/>
                        </a:rPr>
                        <a:t>例</a:t>
                      </a:r>
                      <a:endParaRPr lang="ja-JP" altLang="en-US" sz="1600" b="1" cap="al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コメント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>
                          <a:effectLst/>
                        </a:rPr>
                        <a:t>1</a:t>
                      </a:r>
                      <a:endParaRPr lang="en-US" altLang="ja-JP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dirty="0">
                          <a:effectLst/>
                        </a:rPr>
                        <a:t>かごのベースを作ってください</a:t>
                      </a:r>
                      <a:endParaRPr lang="ja-JP" alt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PP</a:t>
                      </a:r>
                      <a:r>
                        <a:rPr lang="ja-JP" altLang="en-US" sz="1600" dirty="0">
                          <a:effectLst/>
                        </a:rPr>
                        <a:t>バンド、横</a:t>
                      </a:r>
                      <a:r>
                        <a:rPr lang="en-US" altLang="ja-JP" sz="1600" dirty="0">
                          <a:effectLst/>
                        </a:rPr>
                        <a:t>450mm, </a:t>
                      </a:r>
                      <a:r>
                        <a:rPr lang="ja-JP" altLang="en-US" sz="1600" dirty="0">
                          <a:effectLst/>
                        </a:rPr>
                        <a:t>縦</a:t>
                      </a:r>
                      <a:r>
                        <a:rPr lang="en-US" altLang="ja-JP" sz="1600" dirty="0">
                          <a:effectLst/>
                        </a:rPr>
                        <a:t>200mm, </a:t>
                      </a:r>
                      <a:r>
                        <a:rPr lang="ja-JP" altLang="en-US" sz="1600" dirty="0">
                          <a:effectLst/>
                        </a:rPr>
                        <a:t>高さ</a:t>
                      </a:r>
                      <a:r>
                        <a:rPr lang="en-US" altLang="ja-JP" sz="1600" dirty="0">
                          <a:effectLst/>
                        </a:rPr>
                        <a:t>300mm </a:t>
                      </a:r>
                      <a:r>
                        <a:rPr lang="ja-JP" altLang="en-US" sz="1600" dirty="0">
                          <a:effectLst/>
                        </a:rPr>
                        <a:t>で概算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 dirty="0">
                        <a:effectLst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>
                          <a:effectLst/>
                        </a:rPr>
                        <a:t>2</a:t>
                      </a:r>
                      <a:endParaRPr lang="en-US" altLang="ja-JP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dirty="0">
                          <a:effectLst/>
                        </a:rPr>
                        <a:t>「縦横側面を展開する」のチェックをオフにしてください</a:t>
                      </a:r>
                      <a:endParaRPr lang="ja-JP" alt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個別ではなくまとめて適用するため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>
                          <a:effectLst/>
                        </a:rPr>
                        <a:t>3</a:t>
                      </a:r>
                      <a:endParaRPr lang="en-US" altLang="ja-JP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dirty="0">
                          <a:effectLst/>
                        </a:rPr>
                        <a:t>「基本色」に好きな色を選んでください</a:t>
                      </a:r>
                      <a:endParaRPr lang="ja-JP" alt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赤</a:t>
                      </a:r>
                      <a:endParaRPr lang="ja-JP" altLang="en-US" sz="1600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縦</a:t>
                      </a:r>
                      <a:r>
                        <a:rPr lang="ja-JP" altLang="en-US" sz="1600" dirty="0" err="1">
                          <a:effectLst/>
                        </a:rPr>
                        <a:t>ひも</a:t>
                      </a:r>
                      <a:r>
                        <a:rPr lang="ja-JP" altLang="en-US" sz="1600" dirty="0">
                          <a:effectLst/>
                        </a:rPr>
                        <a:t>・横ひもの色になります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>
                          <a:effectLst/>
                        </a:rPr>
                        <a:t>4</a:t>
                      </a:r>
                      <a:endParaRPr lang="en-US" altLang="ja-JP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dirty="0">
                          <a:effectLst/>
                        </a:rPr>
                        <a:t>[</a:t>
                      </a:r>
                      <a:r>
                        <a:rPr lang="ja-JP" altLang="en-US" dirty="0">
                          <a:effectLst/>
                        </a:rPr>
                        <a:t>側面と縁</a:t>
                      </a:r>
                      <a:r>
                        <a:rPr lang="en-US" altLang="ja-JP" dirty="0">
                          <a:effectLst/>
                        </a:rPr>
                        <a:t>]</a:t>
                      </a:r>
                      <a:r>
                        <a:rPr lang="ja-JP" altLang="en-US" dirty="0">
                          <a:effectLst/>
                        </a:rPr>
                        <a:t>のタブで、側面の編みひもの色を、好きな色に変えてください</a:t>
                      </a:r>
                      <a:endParaRPr lang="ja-JP" alt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白</a:t>
                      </a:r>
                      <a:endParaRPr lang="ja-JP" altLang="en-US" sz="1600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3</a:t>
                      </a:r>
                      <a:r>
                        <a:rPr lang="ja-JP" altLang="en-US" sz="1600" dirty="0">
                          <a:effectLst/>
                        </a:rPr>
                        <a:t>との違いがわかりやすい色にしてください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51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STEP2: </a:t>
            </a:r>
            <a:r>
              <a:rPr lang="ja-JP" altLang="en-US" dirty="0"/>
              <a:t>試してみよう　</a:t>
            </a:r>
            <a:r>
              <a:rPr lang="en-US" altLang="ja-JP" dirty="0"/>
              <a:t>(</a:t>
            </a:r>
            <a:r>
              <a:rPr lang="ja-JP" altLang="en-US" dirty="0"/>
              <a:t>模様の適用</a:t>
            </a:r>
            <a:r>
              <a:rPr lang="en-US" altLang="ja-JP" dirty="0"/>
              <a:t>)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443263"/>
              </p:ext>
            </p:extLst>
          </p:nvPr>
        </p:nvGraphicFramePr>
        <p:xfrm>
          <a:off x="543950" y="590841"/>
          <a:ext cx="11343252" cy="6139107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412653"/>
                <a:gridCol w="6588369"/>
                <a:gridCol w="1506417"/>
                <a:gridCol w="2835813"/>
              </a:tblGrid>
              <a:tr h="195968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000" cap="all" dirty="0">
                          <a:effectLst/>
                        </a:rPr>
                        <a:t>順序</a:t>
                      </a:r>
                      <a:endParaRPr lang="ja-JP" altLang="en-US" sz="1000" b="1" cap="all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cap="all" dirty="0">
                          <a:effectLst/>
                        </a:rPr>
                        <a:t>操作</a:t>
                      </a:r>
                      <a:endParaRPr lang="ja-JP" altLang="en-US" sz="1400" b="1" cap="all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cap="all" dirty="0">
                          <a:effectLst/>
                        </a:rPr>
                        <a:t>例</a:t>
                      </a:r>
                      <a:endParaRPr lang="ja-JP" altLang="en-US" sz="1100" b="1" cap="all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cap="all">
                          <a:effectLst/>
                        </a:rPr>
                        <a:t>コメント</a:t>
                      </a:r>
                      <a:endParaRPr lang="ja-JP" altLang="en-US" sz="1100" b="1" cap="all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343427">
                <a:tc>
                  <a:txBody>
                    <a:bodyPr/>
                    <a:lstStyle/>
                    <a:p>
                      <a:pPr algn="l" latinLnBrk="0"/>
                      <a:endParaRPr lang="ja-JP" altLang="en-US" sz="10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STEP1</a:t>
                      </a:r>
                      <a:r>
                        <a:rPr lang="ja-JP" altLang="en-US" sz="1400" dirty="0">
                          <a:effectLst/>
                        </a:rPr>
                        <a:t>の状態から開始します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343427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000" dirty="0">
                          <a:effectLst/>
                        </a:rPr>
                        <a:t>1</a:t>
                      </a:r>
                      <a:endParaRPr lang="en-US" altLang="ja-JP" sz="10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 err="1">
                          <a:effectLst/>
                        </a:rPr>
                        <a:t>ひも</a:t>
                      </a:r>
                      <a:r>
                        <a:rPr lang="ja-JP" altLang="en-US" sz="1400" dirty="0">
                          <a:effectLst/>
                        </a:rPr>
                        <a:t>上下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のタブを開いてください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343427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000" dirty="0">
                          <a:effectLst/>
                        </a:rPr>
                        <a:t>2</a:t>
                      </a:r>
                      <a:endParaRPr lang="en-US" altLang="ja-JP" sz="10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「対象面」で「側面</a:t>
                      </a:r>
                      <a:r>
                        <a:rPr lang="en-US" altLang="ja-JP" sz="1400" dirty="0">
                          <a:effectLst/>
                        </a:rPr>
                        <a:t>(</a:t>
                      </a:r>
                      <a:r>
                        <a:rPr lang="ja-JP" altLang="en-US" sz="1400" dirty="0">
                          <a:effectLst/>
                        </a:rPr>
                        <a:t>上・右</a:t>
                      </a:r>
                      <a:r>
                        <a:rPr lang="en-US" altLang="ja-JP" sz="1400" dirty="0">
                          <a:effectLst/>
                        </a:rPr>
                        <a:t>)</a:t>
                      </a:r>
                      <a:r>
                        <a:rPr lang="ja-JP" altLang="en-US" sz="1400" dirty="0">
                          <a:effectLst/>
                        </a:rPr>
                        <a:t>」を選択してください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dirty="0">
                          <a:effectLst/>
                        </a:rPr>
                        <a:t>底の模様は指定しません。上側面</a:t>
                      </a:r>
                      <a:r>
                        <a:rPr lang="en-US" altLang="ja-JP" sz="1100" dirty="0">
                          <a:effectLst/>
                        </a:rPr>
                        <a:t>+</a:t>
                      </a:r>
                      <a:r>
                        <a:rPr lang="ja-JP" altLang="en-US" sz="1100" dirty="0">
                          <a:effectLst/>
                        </a:rPr>
                        <a:t>右側面です。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490888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000" dirty="0">
                          <a:effectLst/>
                        </a:rPr>
                        <a:t>3</a:t>
                      </a:r>
                      <a:endParaRPr lang="en-US" altLang="ja-JP" sz="10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「設定ファイル」の</a:t>
                      </a:r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設定呼出」ボタンをクリックしてください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638349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000" dirty="0">
                          <a:effectLst/>
                        </a:rPr>
                        <a:t>4</a:t>
                      </a:r>
                      <a:endParaRPr lang="en-US" altLang="ja-JP" sz="10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上下図の呼出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画面が表示されたら、上下図名から、好きなパターンを選んでください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zh-TW" altLang="en-US" sz="1100">
                          <a:effectLst/>
                        </a:rPr>
                        <a:t>「</a:t>
                      </a:r>
                      <a:r>
                        <a:rPr lang="en-US" altLang="zh-TW" sz="1100">
                          <a:effectLst/>
                        </a:rPr>
                        <a:t>10×10-531-</a:t>
                      </a:r>
                      <a:r>
                        <a:rPr lang="zh-TW" altLang="en-US" sz="1100">
                          <a:effectLst/>
                        </a:rPr>
                        <a:t>花桝網代」</a:t>
                      </a:r>
                      <a:endParaRPr lang="zh-TW" altLang="en-US" sz="1100" b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343427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000" dirty="0">
                          <a:effectLst/>
                        </a:rPr>
                        <a:t>5</a:t>
                      </a:r>
                      <a:endParaRPr lang="en-US" altLang="ja-JP" sz="10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[OK]</a:t>
                      </a:r>
                      <a:r>
                        <a:rPr lang="ja-JP" altLang="en-US" sz="1400" dirty="0">
                          <a:effectLst/>
                        </a:rPr>
                        <a:t>ボタンをクリックしてください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343427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000" dirty="0">
                          <a:effectLst/>
                        </a:rPr>
                        <a:t>6</a:t>
                      </a:r>
                      <a:endParaRPr lang="en-US" altLang="ja-JP" sz="10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パターンが変わったのを確認しましょう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dirty="0">
                          <a:effectLst/>
                        </a:rPr>
                        <a:t>繰り返しの</a:t>
                      </a:r>
                      <a:r>
                        <a:rPr lang="en-US" altLang="ja-JP" sz="1100" dirty="0">
                          <a:effectLst/>
                        </a:rPr>
                        <a:t>1</a:t>
                      </a:r>
                      <a:r>
                        <a:rPr lang="ja-JP" altLang="en-US" sz="1100" dirty="0">
                          <a:effectLst/>
                        </a:rPr>
                        <a:t>単位になります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638349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000" dirty="0">
                          <a:effectLst/>
                        </a:rPr>
                        <a:t>7</a:t>
                      </a:r>
                      <a:endParaRPr lang="en-US" altLang="ja-JP" sz="10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プレビュー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タブで、模様が適用されたのを確認しましょう。</a:t>
                      </a:r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ブラウザ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ボタンで表示させましょう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dirty="0">
                          <a:effectLst/>
                        </a:rPr>
                        <a:t>ブラウザで、ほぼ等倍で見られます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490888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000" dirty="0">
                          <a:effectLst/>
                        </a:rPr>
                        <a:t>8</a:t>
                      </a:r>
                      <a:endParaRPr lang="en-US" altLang="ja-JP" sz="10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 err="1">
                          <a:effectLst/>
                        </a:rPr>
                        <a:t>ひも</a:t>
                      </a:r>
                      <a:r>
                        <a:rPr lang="ja-JP" altLang="en-US" sz="1400" dirty="0">
                          <a:effectLst/>
                        </a:rPr>
                        <a:t>上下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のタブに戻って、</a:t>
                      </a:r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上下交換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のボタンをクリックしてください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dirty="0">
                          <a:effectLst/>
                        </a:rPr>
                        <a:t>ひもの上下関係が入れ替わります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638349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000" dirty="0">
                          <a:effectLst/>
                        </a:rPr>
                        <a:t>9</a:t>
                      </a:r>
                      <a:endParaRPr lang="en-US" altLang="ja-JP" sz="10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プレビュー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タブで、変更を確認しましょう</a:t>
                      </a:r>
                      <a:r>
                        <a:rPr lang="ja-JP" altLang="en-US" sz="1400" dirty="0" smtClean="0">
                          <a:effectLst/>
                        </a:rPr>
                        <a:t>。</a:t>
                      </a:r>
                      <a:r>
                        <a:rPr lang="en-US" altLang="ja-JP" sz="1400" dirty="0" smtClean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ブラウザ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ボタンで表示</a:t>
                      </a:r>
                      <a:r>
                        <a:rPr lang="ja-JP" altLang="en-US" sz="1400" dirty="0" smtClean="0">
                          <a:effectLst/>
                        </a:rPr>
                        <a:t>させましょう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dirty="0">
                          <a:effectLst/>
                        </a:rPr>
                        <a:t>隣のタブに表示されますので、</a:t>
                      </a:r>
                      <a:r>
                        <a:rPr lang="en-US" altLang="ja-JP" sz="1100" dirty="0">
                          <a:effectLst/>
                        </a:rPr>
                        <a:t>7</a:t>
                      </a:r>
                      <a:r>
                        <a:rPr lang="ja-JP" altLang="en-US" sz="1100" dirty="0">
                          <a:effectLst/>
                        </a:rPr>
                        <a:t>のタブと比較できます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93327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000" b="0" dirty="0" smtClean="0">
                          <a:effectLst/>
                        </a:rPr>
                        <a:t>10</a:t>
                      </a:r>
                      <a:endParaRPr lang="en-US" altLang="ja-JP" sz="10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左右交換</a:t>
                      </a:r>
                      <a:r>
                        <a:rPr lang="en-US" altLang="ja-JP" sz="1400" dirty="0">
                          <a:effectLst/>
                        </a:rPr>
                        <a:t>][</a:t>
                      </a:r>
                      <a:r>
                        <a:rPr lang="ja-JP" altLang="en-US" sz="1400" dirty="0">
                          <a:effectLst/>
                        </a:rPr>
                        <a:t>天地反転</a:t>
                      </a:r>
                      <a:r>
                        <a:rPr lang="en-US" altLang="ja-JP" sz="1400" dirty="0">
                          <a:effectLst/>
                        </a:rPr>
                        <a:t>][</a:t>
                      </a:r>
                      <a:r>
                        <a:rPr lang="ja-JP" altLang="en-US" sz="1400" dirty="0">
                          <a:effectLst/>
                        </a:rPr>
                        <a:t>右回転</a:t>
                      </a:r>
                      <a:r>
                        <a:rPr lang="en-US" altLang="ja-JP" sz="1400" dirty="0">
                          <a:effectLst/>
                        </a:rPr>
                        <a:t>][</a:t>
                      </a:r>
                      <a:r>
                        <a:rPr lang="ja-JP" altLang="en-US" sz="1400" dirty="0">
                          <a:effectLst/>
                        </a:rPr>
                        <a:t>左回転</a:t>
                      </a:r>
                      <a:r>
                        <a:rPr lang="en-US" altLang="ja-JP" sz="1400" dirty="0" smtClean="0">
                          <a:effectLst/>
                        </a:rPr>
                        <a:t>]</a:t>
                      </a:r>
                      <a:r>
                        <a:rPr lang="ja-JP" altLang="en-US" sz="1400" dirty="0" err="1" smtClean="0">
                          <a:effectLst/>
                        </a:rPr>
                        <a:t>、</a:t>
                      </a:r>
                      <a:r>
                        <a:rPr lang="ja-JP" altLang="en-US" sz="1400" dirty="0" smtClean="0">
                          <a:effectLst/>
                        </a:rPr>
                        <a:t>上下</a:t>
                      </a:r>
                      <a:r>
                        <a:rPr lang="ja-JP" altLang="en-US" sz="1400" dirty="0">
                          <a:effectLst/>
                        </a:rPr>
                        <a:t>左右を指定して</a:t>
                      </a:r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 smtClean="0">
                          <a:effectLst/>
                        </a:rPr>
                        <a:t>シフト</a:t>
                      </a:r>
                      <a:r>
                        <a:rPr lang="en-US" altLang="ja-JP" sz="1400" dirty="0" smtClean="0">
                          <a:effectLst/>
                        </a:rPr>
                        <a:t>]</a:t>
                      </a:r>
                      <a:r>
                        <a:rPr lang="ja-JP" altLang="en-US" sz="1400" dirty="0" smtClean="0">
                          <a:effectLst/>
                        </a:rPr>
                        <a:t>各ボタンをクリックし、</a:t>
                      </a:r>
                      <a:r>
                        <a:rPr lang="en-US" altLang="ja-JP" sz="1400" dirty="0" smtClean="0">
                          <a:effectLst/>
                        </a:rPr>
                        <a:t>9</a:t>
                      </a:r>
                      <a:r>
                        <a:rPr lang="ja-JP" altLang="en-US" sz="1400" dirty="0">
                          <a:effectLst/>
                        </a:rPr>
                        <a:t>と同様に、変化を見てみましょう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>
                        <a:effectLst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100" dirty="0">
                          <a:effectLst/>
                        </a:rPr>
                        <a:t>[</a:t>
                      </a:r>
                      <a:r>
                        <a:rPr lang="ja-JP" altLang="en-US" sz="1100" dirty="0">
                          <a:effectLst/>
                        </a:rPr>
                        <a:t>クリア</a:t>
                      </a:r>
                      <a:r>
                        <a:rPr lang="en-US" altLang="ja-JP" sz="1100" dirty="0">
                          <a:effectLst/>
                        </a:rPr>
                        <a:t>][</a:t>
                      </a:r>
                      <a:r>
                        <a:rPr lang="ja-JP" altLang="en-US" sz="1100" dirty="0">
                          <a:effectLst/>
                        </a:rPr>
                        <a:t>ランダム</a:t>
                      </a:r>
                      <a:r>
                        <a:rPr lang="en-US" altLang="ja-JP" sz="1100" dirty="0">
                          <a:effectLst/>
                        </a:rPr>
                        <a:t>][</a:t>
                      </a:r>
                      <a:r>
                        <a:rPr lang="ja-JP" altLang="en-US" sz="1100" dirty="0">
                          <a:effectLst/>
                        </a:rPr>
                        <a:t>追加</a:t>
                      </a:r>
                      <a:r>
                        <a:rPr lang="en-US" altLang="ja-JP" sz="1100" dirty="0">
                          <a:effectLst/>
                        </a:rPr>
                        <a:t>]</a:t>
                      </a:r>
                      <a:r>
                        <a:rPr lang="ja-JP" altLang="en-US" sz="1100" dirty="0">
                          <a:effectLst/>
                        </a:rPr>
                        <a:t>は模様が変わるので使いません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35091" marR="35091" marT="17546" marB="17546" anchor="ctr"/>
                </a:tc>
              </a:tr>
              <a:tr h="343427">
                <a:tc>
                  <a:txBody>
                    <a:bodyPr/>
                    <a:lstStyle/>
                    <a:p>
                      <a:pPr algn="l" latinLnBrk="0"/>
                      <a:r>
                        <a:rPr lang="el-GR" sz="1000" dirty="0">
                          <a:effectLst/>
                        </a:rPr>
                        <a:t>α</a:t>
                      </a:r>
                      <a:endParaRPr lang="el-GR" sz="1000" b="0" i="0" dirty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3</a:t>
                      </a:r>
                      <a:r>
                        <a:rPr lang="ja-JP" altLang="en-US" sz="1400" dirty="0">
                          <a:effectLst/>
                        </a:rPr>
                        <a:t>～</a:t>
                      </a:r>
                      <a:r>
                        <a:rPr lang="en-US" altLang="ja-JP" sz="1400" dirty="0">
                          <a:effectLst/>
                        </a:rPr>
                        <a:t>8</a:t>
                      </a:r>
                      <a:r>
                        <a:rPr lang="ja-JP" altLang="en-US" sz="1400" dirty="0">
                          <a:effectLst/>
                        </a:rPr>
                        <a:t>を、他の模様でも試してみましょう</a:t>
                      </a:r>
                      <a:endParaRPr lang="ja-JP" altLang="en-US" sz="1400" b="0" i="0" dirty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700" b="0" i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35091" marR="35091" marT="17546" marB="175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82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STEP3:</a:t>
            </a:r>
            <a:r>
              <a:rPr lang="ja-JP" altLang="en-US" dirty="0"/>
              <a:t>合わせてみよう　</a:t>
            </a:r>
            <a:r>
              <a:rPr lang="en-US" altLang="ja-JP" dirty="0"/>
              <a:t>(</a:t>
            </a:r>
            <a:r>
              <a:rPr lang="ja-JP" altLang="en-US" dirty="0"/>
              <a:t>模様の単位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452447"/>
              </p:ext>
            </p:extLst>
          </p:nvPr>
        </p:nvGraphicFramePr>
        <p:xfrm>
          <a:off x="150056" y="633045"/>
          <a:ext cx="11924712" cy="6198974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548639"/>
                <a:gridCol w="7188591"/>
                <a:gridCol w="1828800"/>
                <a:gridCol w="2358682"/>
              </a:tblGrid>
              <a:tr h="163638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cap="all" dirty="0">
                          <a:effectLst/>
                        </a:rPr>
                        <a:t>順序</a:t>
                      </a:r>
                      <a:endParaRPr lang="ja-JP" altLang="en-US" sz="1400" b="1" cap="all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cap="all" dirty="0">
                          <a:effectLst/>
                        </a:rPr>
                        <a:t>操作</a:t>
                      </a:r>
                      <a:endParaRPr lang="ja-JP" altLang="en-US" sz="1400" b="1" cap="all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cap="all" dirty="0">
                          <a:effectLst/>
                        </a:rPr>
                        <a:t>例</a:t>
                      </a:r>
                      <a:endParaRPr lang="ja-JP" altLang="en-US" sz="1100" b="1" cap="all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cap="all">
                          <a:effectLst/>
                        </a:rPr>
                        <a:t>コメント</a:t>
                      </a:r>
                      <a:endParaRPr lang="ja-JP" altLang="en-US" sz="1100" b="1" cap="all">
                        <a:effectLst/>
                      </a:endParaRPr>
                    </a:p>
                  </a:txBody>
                  <a:tcPr marL="29804" marR="29804" marT="14902" marB="14902" anchor="ctr"/>
                </a:tc>
              </a:tr>
              <a:tr h="533875"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STEP2 [</a:t>
                      </a:r>
                      <a:r>
                        <a:rPr lang="ja-JP" altLang="en-US" sz="1400" dirty="0" err="1">
                          <a:effectLst/>
                        </a:rPr>
                        <a:t>ひも</a:t>
                      </a:r>
                      <a:r>
                        <a:rPr lang="ja-JP" altLang="en-US" sz="1400" dirty="0">
                          <a:effectLst/>
                        </a:rPr>
                        <a:t>上下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のタブで「側面</a:t>
                      </a:r>
                      <a:r>
                        <a:rPr lang="en-US" altLang="ja-JP" sz="1400" dirty="0">
                          <a:effectLst/>
                        </a:rPr>
                        <a:t>(</a:t>
                      </a:r>
                      <a:r>
                        <a:rPr lang="ja-JP" altLang="en-US" sz="1400" dirty="0">
                          <a:effectLst/>
                        </a:rPr>
                        <a:t>上・右</a:t>
                      </a:r>
                      <a:r>
                        <a:rPr lang="en-US" altLang="ja-JP" sz="1400" dirty="0">
                          <a:effectLst/>
                        </a:rPr>
                        <a:t>)</a:t>
                      </a:r>
                      <a:r>
                        <a:rPr lang="ja-JP" altLang="en-US" sz="1400" dirty="0">
                          <a:effectLst/>
                        </a:rPr>
                        <a:t>」に模様がセットされた状態から開始します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>
                          <a:effectLst/>
                        </a:rPr>
                        <a:t>模様が、上側面にきれいに収まっているとベター</a:t>
                      </a:r>
                      <a:endParaRPr lang="ja-JP" altLang="en-US" sz="1100" b="0">
                        <a:effectLst/>
                      </a:endParaRPr>
                    </a:p>
                  </a:txBody>
                  <a:tcPr marL="29804" marR="29804" marT="14902" marB="14902" anchor="ctr"/>
                </a:tc>
              </a:tr>
              <a:tr h="657287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1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「側面</a:t>
                      </a:r>
                      <a:r>
                        <a:rPr lang="en-US" altLang="ja-JP" sz="1400" dirty="0">
                          <a:effectLst/>
                        </a:rPr>
                        <a:t>(</a:t>
                      </a:r>
                      <a:r>
                        <a:rPr lang="ja-JP" altLang="en-US" sz="1400" dirty="0">
                          <a:effectLst/>
                        </a:rPr>
                        <a:t>上・右</a:t>
                      </a:r>
                      <a:r>
                        <a:rPr lang="en-US" altLang="ja-JP" sz="1400" dirty="0">
                          <a:effectLst/>
                        </a:rPr>
                        <a:t>)</a:t>
                      </a:r>
                      <a:r>
                        <a:rPr lang="ja-JP" altLang="en-US" sz="1400" dirty="0">
                          <a:effectLst/>
                        </a:rPr>
                        <a:t>」にセットされたパターンが、繰り返しの</a:t>
                      </a:r>
                      <a:r>
                        <a:rPr lang="en-US" altLang="ja-JP" sz="1400" dirty="0">
                          <a:effectLst/>
                        </a:rPr>
                        <a:t>1</a:t>
                      </a:r>
                      <a:r>
                        <a:rPr lang="ja-JP" altLang="en-US" sz="1400" dirty="0">
                          <a:effectLst/>
                        </a:rPr>
                        <a:t>単位になっていない場合は、繰り返しパターンを選んでください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zh-TW" altLang="en-US" sz="1100" dirty="0">
                          <a:effectLst/>
                        </a:rPr>
                        <a:t>「</a:t>
                      </a:r>
                      <a:r>
                        <a:rPr lang="en-US" altLang="zh-TW" sz="1100" dirty="0">
                          <a:effectLst/>
                        </a:rPr>
                        <a:t>10×10-531-</a:t>
                      </a:r>
                      <a:r>
                        <a:rPr lang="zh-TW" altLang="en-US" sz="1100" dirty="0">
                          <a:effectLst/>
                        </a:rPr>
                        <a:t>花桝網代」</a:t>
                      </a:r>
                      <a:endParaRPr lang="zh-TW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dirty="0">
                          <a:effectLst/>
                        </a:rPr>
                        <a:t>シフトしても、模様がつながるのが、繰り返しパターンです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</a:tr>
              <a:tr h="53387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2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「水平に」にセットされた本数が、繰り返し単位の横の数です。この数を覚えてください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>
                          <a:effectLst/>
                        </a:rPr>
                        <a:t>「水平に」が</a:t>
                      </a:r>
                      <a:r>
                        <a:rPr lang="en-US" altLang="ja-JP" sz="1100">
                          <a:effectLst/>
                        </a:rPr>
                        <a:t>10</a:t>
                      </a:r>
                      <a:endParaRPr lang="en-US" altLang="ja-JP" sz="11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</a:tr>
              <a:tr h="780699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3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「水平に</a:t>
                      </a:r>
                      <a:r>
                        <a:rPr lang="ja-JP" altLang="en-US" sz="1400" dirty="0" smtClean="0">
                          <a:effectLst/>
                        </a:rPr>
                        <a:t>」の</a:t>
                      </a:r>
                      <a:r>
                        <a:rPr lang="ja-JP" altLang="en-US" sz="1400" dirty="0">
                          <a:effectLst/>
                        </a:rPr>
                        <a:t>となりに表示されているのは、数値でしょうか、”</a:t>
                      </a:r>
                      <a:r>
                        <a:rPr lang="en-US" altLang="ja-JP" sz="1400" dirty="0">
                          <a:effectLst/>
                        </a:rPr>
                        <a:t>OK”</a:t>
                      </a:r>
                      <a:r>
                        <a:rPr lang="ja-JP" altLang="en-US" sz="1400" dirty="0">
                          <a:effectLst/>
                        </a:rPr>
                        <a:t>でしょうか</a:t>
                      </a:r>
                      <a:r>
                        <a:rPr lang="ja-JP" altLang="en-US" sz="1400" dirty="0" smtClean="0">
                          <a:effectLst/>
                        </a:rPr>
                        <a:t>。</a:t>
                      </a:r>
                      <a:endParaRPr lang="en-US" altLang="ja-JP" sz="1400" dirty="0" smtClean="0">
                        <a:effectLst/>
                      </a:endParaRPr>
                    </a:p>
                    <a:p>
                      <a:pPr algn="l" latinLnBrk="0"/>
                      <a:r>
                        <a:rPr lang="ja-JP" altLang="en-US" sz="1400" dirty="0" smtClean="0">
                          <a:effectLst/>
                        </a:rPr>
                        <a:t>数値</a:t>
                      </a:r>
                      <a:r>
                        <a:rPr lang="ja-JP" altLang="en-US" sz="1400" dirty="0">
                          <a:effectLst/>
                        </a:rPr>
                        <a:t>ならば、ここが”</a:t>
                      </a:r>
                      <a:r>
                        <a:rPr lang="en-US" altLang="ja-JP" sz="1400" dirty="0">
                          <a:effectLst/>
                        </a:rPr>
                        <a:t>OK”</a:t>
                      </a:r>
                      <a:r>
                        <a:rPr lang="ja-JP" altLang="en-US" sz="1400" dirty="0">
                          <a:effectLst/>
                        </a:rPr>
                        <a:t>となるように本数を調整します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100" dirty="0">
                          <a:effectLst/>
                        </a:rPr>
                        <a:t>OK</a:t>
                      </a:r>
                      <a:r>
                        <a:rPr lang="ja-JP" altLang="en-US" sz="1100" dirty="0">
                          <a:effectLst/>
                        </a:rPr>
                        <a:t>の場合は、本数の増減で数値に変わることを試してください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</a:tr>
              <a:tr h="904112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4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四角数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のタブで、「横ひもの本数」と「縦ひもの本数」を</a:t>
                      </a:r>
                      <a:r>
                        <a:rPr lang="ja-JP" altLang="en-US" sz="1400" dirty="0" smtClean="0">
                          <a:effectLst/>
                        </a:rPr>
                        <a:t>足した数が</a:t>
                      </a:r>
                      <a:r>
                        <a:rPr lang="ja-JP" altLang="en-US" sz="1400" dirty="0">
                          <a:effectLst/>
                        </a:rPr>
                        <a:t>、</a:t>
                      </a:r>
                      <a:r>
                        <a:rPr lang="en-US" altLang="ja-JP" sz="1400" dirty="0">
                          <a:effectLst/>
                        </a:rPr>
                        <a:t>2</a:t>
                      </a:r>
                      <a:r>
                        <a:rPr lang="ja-JP" altLang="en-US" sz="1400" dirty="0">
                          <a:effectLst/>
                        </a:rPr>
                        <a:t>で覚えた数の倍数になるように、縦</a:t>
                      </a:r>
                      <a:r>
                        <a:rPr lang="ja-JP" altLang="en-US" sz="1400" dirty="0" err="1">
                          <a:effectLst/>
                        </a:rPr>
                        <a:t>ひも</a:t>
                      </a:r>
                      <a:r>
                        <a:rPr lang="ja-JP" altLang="en-US" sz="1400" dirty="0">
                          <a:effectLst/>
                        </a:rPr>
                        <a:t>、もしくは横ひもの本数を増減して</a:t>
                      </a:r>
                      <a:r>
                        <a:rPr lang="ja-JP" altLang="en-US" sz="1400" dirty="0" smtClean="0">
                          <a:effectLst/>
                        </a:rPr>
                        <a:t>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>
                          <a:effectLst/>
                        </a:rPr>
                        <a:t>足して</a:t>
                      </a:r>
                      <a:r>
                        <a:rPr lang="en-US" altLang="ja-JP" sz="1100">
                          <a:effectLst/>
                        </a:rPr>
                        <a:t>20, 30, 40, 50…</a:t>
                      </a:r>
                      <a:endParaRPr lang="en-US" altLang="ja-JP" sz="11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dirty="0">
                          <a:effectLst/>
                        </a:rPr>
                        <a:t>下部に表示される「垂直</a:t>
                      </a:r>
                      <a:r>
                        <a:rPr lang="ja-JP" altLang="en-US" sz="1100" dirty="0" err="1">
                          <a:effectLst/>
                        </a:rPr>
                        <a:t>ひも</a:t>
                      </a:r>
                      <a:r>
                        <a:rPr lang="ja-JP" altLang="en-US" sz="1100" dirty="0">
                          <a:effectLst/>
                        </a:rPr>
                        <a:t>数」の</a:t>
                      </a:r>
                      <a:r>
                        <a:rPr lang="en-US" altLang="ja-JP" sz="1100" dirty="0">
                          <a:effectLst/>
                        </a:rPr>
                        <a:t>1/2</a:t>
                      </a:r>
                      <a:r>
                        <a:rPr lang="ja-JP" altLang="en-US" sz="1100" dirty="0">
                          <a:effectLst/>
                        </a:rPr>
                        <a:t>です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</a:tr>
              <a:tr h="53387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5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 err="1">
                          <a:effectLst/>
                        </a:rPr>
                        <a:t>ひも</a:t>
                      </a:r>
                      <a:r>
                        <a:rPr lang="ja-JP" altLang="en-US" sz="1400" dirty="0">
                          <a:effectLst/>
                        </a:rPr>
                        <a:t>上下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タブに戻って、「水平に」の右に「</a:t>
                      </a:r>
                      <a:r>
                        <a:rPr lang="en-US" altLang="ja-JP" sz="1400" dirty="0">
                          <a:effectLst/>
                        </a:rPr>
                        <a:t>OK</a:t>
                      </a:r>
                      <a:r>
                        <a:rPr lang="ja-JP" altLang="en-US" sz="1400" dirty="0">
                          <a:effectLst/>
                        </a:rPr>
                        <a:t>」と表示されれば、</a:t>
                      </a:r>
                      <a:r>
                        <a:rPr lang="en-US" altLang="ja-JP" sz="1400" dirty="0">
                          <a:effectLst/>
                        </a:rPr>
                        <a:t>2</a:t>
                      </a:r>
                      <a:r>
                        <a:rPr lang="ja-JP" altLang="en-US" sz="1400" dirty="0">
                          <a:effectLst/>
                        </a:rPr>
                        <a:t>～</a:t>
                      </a:r>
                      <a:r>
                        <a:rPr lang="en-US" altLang="ja-JP" sz="1400" dirty="0">
                          <a:effectLst/>
                        </a:rPr>
                        <a:t>4.</a:t>
                      </a:r>
                      <a:r>
                        <a:rPr lang="ja-JP" altLang="en-US" sz="1400" dirty="0">
                          <a:effectLst/>
                        </a:rPr>
                        <a:t>は正しく設定できています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</a:tr>
              <a:tr h="28705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6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「対象面」で「側面</a:t>
                      </a:r>
                      <a:r>
                        <a:rPr lang="en-US" altLang="ja-JP" sz="1400" dirty="0">
                          <a:effectLst/>
                        </a:rPr>
                        <a:t>(</a:t>
                      </a:r>
                      <a:r>
                        <a:rPr lang="ja-JP" altLang="en-US" sz="1400" dirty="0">
                          <a:effectLst/>
                        </a:rPr>
                        <a:t>下・左</a:t>
                      </a:r>
                      <a:r>
                        <a:rPr lang="en-US" altLang="ja-JP" sz="1400" dirty="0">
                          <a:effectLst/>
                        </a:rPr>
                        <a:t>)</a:t>
                      </a:r>
                      <a:r>
                        <a:rPr lang="ja-JP" altLang="en-US" sz="1400" dirty="0">
                          <a:effectLst/>
                        </a:rPr>
                        <a:t>」を選択してください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dirty="0">
                          <a:effectLst/>
                        </a:rPr>
                        <a:t>対象が、下側面</a:t>
                      </a:r>
                      <a:r>
                        <a:rPr lang="en-US" altLang="ja-JP" sz="1100" dirty="0">
                          <a:effectLst/>
                        </a:rPr>
                        <a:t>+</a:t>
                      </a:r>
                      <a:r>
                        <a:rPr lang="ja-JP" altLang="en-US" sz="1100" dirty="0">
                          <a:effectLst/>
                        </a:rPr>
                        <a:t>左側面に変わります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</a:tr>
              <a:tr h="28705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7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先と同じ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ボタンをクリックしてください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dirty="0">
                          <a:effectLst/>
                        </a:rPr>
                        <a:t>「側面</a:t>
                      </a:r>
                      <a:r>
                        <a:rPr lang="en-US" altLang="ja-JP" sz="1100" dirty="0">
                          <a:effectLst/>
                        </a:rPr>
                        <a:t>(</a:t>
                      </a:r>
                      <a:r>
                        <a:rPr lang="ja-JP" altLang="en-US" sz="1100" dirty="0">
                          <a:effectLst/>
                        </a:rPr>
                        <a:t>上・右</a:t>
                      </a:r>
                      <a:r>
                        <a:rPr lang="en-US" altLang="ja-JP" sz="1100" dirty="0">
                          <a:effectLst/>
                        </a:rPr>
                        <a:t>)</a:t>
                      </a:r>
                      <a:r>
                        <a:rPr lang="ja-JP" altLang="en-US" sz="1100" dirty="0">
                          <a:effectLst/>
                        </a:rPr>
                        <a:t>」と同じになります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</a:tr>
              <a:tr h="53387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8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プレビュー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タブで、上側面</a:t>
                      </a:r>
                      <a:r>
                        <a:rPr lang="en-US" altLang="ja-JP" sz="1400" dirty="0">
                          <a:effectLst/>
                        </a:rPr>
                        <a:t>+</a:t>
                      </a:r>
                      <a:r>
                        <a:rPr lang="ja-JP" altLang="en-US" sz="1400" dirty="0">
                          <a:effectLst/>
                        </a:rPr>
                        <a:t>右側面、下側面</a:t>
                      </a:r>
                      <a:r>
                        <a:rPr lang="en-US" altLang="ja-JP" sz="1400" dirty="0">
                          <a:effectLst/>
                        </a:rPr>
                        <a:t>+</a:t>
                      </a:r>
                      <a:r>
                        <a:rPr lang="ja-JP" altLang="en-US" sz="1400" dirty="0">
                          <a:effectLst/>
                        </a:rPr>
                        <a:t>左側面に、同じ模様が適用されたのを確認しましょう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>
                        <a:effectLst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100" dirty="0">
                          <a:effectLst/>
                        </a:rPr>
                        <a:t>模様が途切れずに続いています</a:t>
                      </a:r>
                      <a:endParaRPr lang="ja-JP" altLang="en-US" sz="1100" b="0" dirty="0">
                        <a:effectLst/>
                      </a:endParaRPr>
                    </a:p>
                  </a:txBody>
                  <a:tcPr marL="29804" marR="29804" marT="14902" marB="14902" anchor="ctr"/>
                </a:tc>
              </a:tr>
              <a:tr h="904112">
                <a:tc>
                  <a:txBody>
                    <a:bodyPr/>
                    <a:lstStyle/>
                    <a:p>
                      <a:pPr algn="l" latinLnBrk="0"/>
                      <a:r>
                        <a:rPr lang="el-GR" sz="1400">
                          <a:effectLst/>
                        </a:rPr>
                        <a:t>α</a:t>
                      </a:r>
                      <a:endParaRPr lang="el-GR" sz="1400" b="0" i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合わせるのは「横ひもの本数」</a:t>
                      </a:r>
                      <a:r>
                        <a:rPr lang="en-US" altLang="ja-JP" sz="1400" dirty="0">
                          <a:effectLst/>
                        </a:rPr>
                        <a:t>+</a:t>
                      </a:r>
                      <a:r>
                        <a:rPr lang="ja-JP" altLang="en-US" sz="1400" dirty="0">
                          <a:effectLst/>
                        </a:rPr>
                        <a:t>「縦ひもの本数」ですから、片方からマイナスしてもう片方にプラスできます。サイズを見ながら、調整してみてください</a:t>
                      </a:r>
                      <a:endParaRPr lang="ja-JP" altLang="en-US" sz="1400" b="0" i="0" dirty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100" b="0" i="0" dirty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29804" marR="29804" marT="14902" marB="14902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29804" marR="29804" marT="14902" marB="149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34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STEP4: </a:t>
            </a:r>
            <a:r>
              <a:rPr lang="ja-JP" altLang="en-US" dirty="0"/>
              <a:t>演習</a:t>
            </a:r>
            <a:r>
              <a:rPr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91307" y="1126930"/>
            <a:ext cx="9677400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好きな色で、好きな模様が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4</a:t>
            </a:r>
            <a:r>
              <a:rPr lang="ja-JP" altLang="en-US" dirty="0"/>
              <a:t>側面にきれいに配置されたかご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デザイン</a:t>
            </a:r>
            <a:r>
              <a:rPr lang="ja-JP" altLang="en-US" dirty="0"/>
              <a:t>してみましょう。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022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852</Words>
  <Application>Microsoft Office PowerPoint</Application>
  <PresentationFormat>ワイド画面</PresentationFormat>
  <Paragraphs>97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BIZ UDPゴシック</vt:lpstr>
      <vt:lpstr>ＭＳ Ｐゴシック</vt:lpstr>
      <vt:lpstr>新細明體</vt:lpstr>
      <vt:lpstr>Source Sans Pro</vt:lpstr>
      <vt:lpstr>Arial</vt:lpstr>
      <vt:lpstr>Calibri</vt:lpstr>
      <vt:lpstr>Calibri Light</vt:lpstr>
      <vt:lpstr>Office テーマ</vt:lpstr>
      <vt:lpstr>演習1　片側同色</vt:lpstr>
      <vt:lpstr>STEP1:準備</vt:lpstr>
      <vt:lpstr>STEP2: 試してみよう　(模様の適用)</vt:lpstr>
      <vt:lpstr>STEP3:合わせてみよう　(模様の単位)</vt:lpstr>
      <vt:lpstr>STEP4: 演習問題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演習1　片面同色</dc:title>
  <dc:creator>Microsoft アカウント</dc:creator>
  <cp:lastModifiedBy>Microsoft アカウント</cp:lastModifiedBy>
  <cp:revision>18</cp:revision>
  <dcterms:created xsi:type="dcterms:W3CDTF">2024-01-06T07:15:20Z</dcterms:created>
  <dcterms:modified xsi:type="dcterms:W3CDTF">2024-01-16T23:53:40Z</dcterms:modified>
</cp:coreProperties>
</file>