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78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20836" y="587790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67729" y="3526302"/>
            <a:ext cx="9144000" cy="2176975"/>
          </a:xfrm>
        </p:spPr>
        <p:txBody>
          <a:bodyPr/>
          <a:lstStyle>
            <a:lvl1pPr marL="0" indent="0" algn="ctr">
              <a:buNone/>
              <a:defRPr sz="2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16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85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6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59545"/>
          </a:xfrm>
        </p:spPr>
        <p:txBody>
          <a:bodyPr/>
          <a:lstStyle>
            <a:lvl1pPr>
              <a:defRPr sz="36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43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6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24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 userDrawn="1"/>
        </p:nvSpPr>
        <p:spPr>
          <a:xfrm>
            <a:off x="0" y="0"/>
            <a:ext cx="10515600" cy="459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593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2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62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66C2-5D76-4861-93E3-2D0100AC029C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56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演習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　</a:t>
            </a:r>
            <a:r>
              <a:rPr lang="ja-JP" altLang="en-US" dirty="0"/>
              <a:t>交互</a:t>
            </a:r>
            <a:r>
              <a:rPr lang="en-US" altLang="ja-JP" dirty="0"/>
              <a:t>2</a:t>
            </a:r>
            <a:r>
              <a:rPr lang="ja-JP" altLang="en-US" dirty="0"/>
              <a:t>色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各方向、同じ</a:t>
            </a:r>
            <a:r>
              <a:rPr lang="en-US" altLang="ja-JP" dirty="0"/>
              <a:t>2</a:t>
            </a:r>
            <a:r>
              <a:rPr lang="ja-JP" altLang="en-US" dirty="0"/>
              <a:t>色が交互になるタイプです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縦横</a:t>
            </a:r>
            <a:r>
              <a:rPr lang="ja-JP" altLang="en-US" dirty="0"/>
              <a:t>複数色の最もシンプルなパターンを押さえておきましょう</a:t>
            </a:r>
            <a:r>
              <a:rPr lang="ja-JP" altLang="en-US" dirty="0" smtClean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05397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STEP1:</a:t>
            </a:r>
            <a:r>
              <a:rPr lang="ja-JP" altLang="en-US" dirty="0"/>
              <a:t>準備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731809"/>
              </p:ext>
            </p:extLst>
          </p:nvPr>
        </p:nvGraphicFramePr>
        <p:xfrm>
          <a:off x="282632" y="944310"/>
          <a:ext cx="11421687" cy="435973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31768"/>
                <a:gridCol w="5079075"/>
                <a:gridCol w="2855422"/>
                <a:gridCol w="2855422"/>
              </a:tblGrid>
              <a:tr h="322321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 dirty="0">
                          <a:effectLst/>
                        </a:rPr>
                        <a:t>順序</a:t>
                      </a:r>
                      <a:endParaRPr lang="ja-JP" altLang="en-US" sz="1600" b="1" cap="all" dirty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操作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例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コメント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marL="80580" marR="80580" marT="40290" marB="40290" anchor="ctr"/>
                </a:tc>
              </a:tr>
              <a:tr h="805803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1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かごのベースを作ってください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PP</a:t>
                      </a:r>
                      <a:r>
                        <a:rPr lang="ja-JP" altLang="en-US" sz="1600">
                          <a:effectLst/>
                        </a:rPr>
                        <a:t>バンド、横</a:t>
                      </a:r>
                      <a:r>
                        <a:rPr lang="en-US" altLang="ja-JP" sz="1600">
                          <a:effectLst/>
                        </a:rPr>
                        <a:t>300mm, </a:t>
                      </a:r>
                      <a:r>
                        <a:rPr lang="ja-JP" altLang="en-US" sz="1600">
                          <a:effectLst/>
                        </a:rPr>
                        <a:t>縦</a:t>
                      </a:r>
                      <a:r>
                        <a:rPr lang="en-US" altLang="ja-JP" sz="1600">
                          <a:effectLst/>
                        </a:rPr>
                        <a:t>120mm, </a:t>
                      </a:r>
                      <a:r>
                        <a:rPr lang="ja-JP" altLang="en-US" sz="1600">
                          <a:effectLst/>
                        </a:rPr>
                        <a:t>高さ</a:t>
                      </a:r>
                      <a:r>
                        <a:rPr lang="en-US" altLang="ja-JP" sz="1600">
                          <a:effectLst/>
                        </a:rPr>
                        <a:t>200mm </a:t>
                      </a:r>
                      <a:r>
                        <a:rPr lang="ja-JP" altLang="en-US" sz="1600">
                          <a:effectLst/>
                        </a:rPr>
                        <a:t>で概算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</a:tr>
              <a:tr h="805803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2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「縦横側面を展開する」のチェックをオンにしてください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縦ひも</a:t>
                      </a:r>
                      <a:r>
                        <a:rPr lang="en-US" altLang="ja-JP" sz="1600">
                          <a:effectLst/>
                        </a:rPr>
                        <a:t>][</a:t>
                      </a:r>
                      <a:r>
                        <a:rPr lang="ja-JP" altLang="en-US" sz="1600">
                          <a:effectLst/>
                        </a:rPr>
                        <a:t>横ひも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のタブが表示され、側面の編みひもも展開されます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</a:tr>
              <a:tr h="805803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3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縦ひも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のタブで、ひもの色を、</a:t>
                      </a:r>
                      <a:r>
                        <a:rPr lang="en-US" altLang="ja-JP" sz="1600">
                          <a:effectLst/>
                        </a:rPr>
                        <a:t>2</a:t>
                      </a:r>
                      <a:r>
                        <a:rPr lang="ja-JP" altLang="en-US" sz="1600">
                          <a:effectLst/>
                        </a:rPr>
                        <a:t>色交互にしてください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上から「赤」「白」「赤」「白」</a:t>
                      </a:r>
                      <a:r>
                        <a:rPr lang="en-US" altLang="ja-JP" sz="1600">
                          <a:effectLst/>
                        </a:rPr>
                        <a:t>….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最初の</a:t>
                      </a:r>
                      <a:r>
                        <a:rPr lang="en-US" altLang="ja-JP" sz="1600">
                          <a:effectLst/>
                        </a:rPr>
                        <a:t>2</a:t>
                      </a:r>
                      <a:r>
                        <a:rPr lang="ja-JP" altLang="en-US" sz="1600">
                          <a:effectLst/>
                        </a:rPr>
                        <a:t>色をセットし、コピー・貼り付け</a:t>
                      </a:r>
                      <a:r>
                        <a:rPr lang="en-US" altLang="ja-JP" sz="1600">
                          <a:effectLst/>
                        </a:rPr>
                        <a:t>(</a:t>
                      </a:r>
                      <a:r>
                        <a:rPr lang="ja-JP" altLang="en-US" sz="1600">
                          <a:effectLst/>
                        </a:rPr>
                        <a:t>右クリック</a:t>
                      </a:r>
                      <a:r>
                        <a:rPr lang="en-US" altLang="ja-JP" sz="1600">
                          <a:effectLst/>
                        </a:rPr>
                        <a:t>)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</a:tr>
              <a:tr h="805803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4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横ひも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のタブで、ひもの色を、同じ</a:t>
                      </a:r>
                      <a:r>
                        <a:rPr lang="en-US" altLang="ja-JP" sz="1600">
                          <a:effectLst/>
                        </a:rPr>
                        <a:t>2</a:t>
                      </a:r>
                      <a:r>
                        <a:rPr lang="ja-JP" altLang="en-US" sz="1600">
                          <a:effectLst/>
                        </a:rPr>
                        <a:t>色交互にしてください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上から「赤」「白」「赤」「白」</a:t>
                      </a:r>
                      <a:r>
                        <a:rPr lang="en-US" altLang="ja-JP" sz="1600">
                          <a:effectLst/>
                        </a:rPr>
                        <a:t>….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縦ひもの</a:t>
                      </a:r>
                      <a:r>
                        <a:rPr lang="en-US" altLang="ja-JP" sz="1600">
                          <a:effectLst/>
                        </a:rPr>
                        <a:t>2</a:t>
                      </a:r>
                      <a:r>
                        <a:rPr lang="ja-JP" altLang="en-US" sz="1600">
                          <a:effectLst/>
                        </a:rPr>
                        <a:t>色を、コピー・貼り付け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</a:tr>
              <a:tr h="805803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5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側面と縁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のタブで、側面の編みひもの色を、同じ</a:t>
                      </a:r>
                      <a:r>
                        <a:rPr lang="en-US" altLang="ja-JP" sz="1600">
                          <a:effectLst/>
                        </a:rPr>
                        <a:t>2</a:t>
                      </a:r>
                      <a:r>
                        <a:rPr lang="ja-JP" altLang="en-US" sz="1600">
                          <a:effectLst/>
                        </a:rPr>
                        <a:t>色交互にしてください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上から「赤」「白」「赤」「白」</a:t>
                      </a:r>
                      <a:r>
                        <a:rPr lang="en-US" altLang="ja-JP" sz="1600">
                          <a:effectLst/>
                        </a:rPr>
                        <a:t>….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80580" marR="80580" marT="40290" marB="40290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「最下段」があっても無視して</a:t>
                      </a:r>
                      <a:r>
                        <a:rPr lang="ja-JP" altLang="en-US" sz="1600" dirty="0" smtClean="0">
                          <a:effectLst/>
                        </a:rPr>
                        <a:t>ください</a:t>
                      </a:r>
                      <a:endParaRPr lang="en-US" altLang="ja-JP" sz="1600" b="0" dirty="0">
                        <a:effectLst/>
                      </a:endParaRPr>
                    </a:p>
                  </a:txBody>
                  <a:tcPr marL="80580" marR="80580" marT="40290" marB="40290" anchor="ctr"/>
                </a:tc>
              </a:tr>
            </a:tbl>
          </a:graphicData>
        </a:graphic>
      </p:graphicFrame>
      <p:sp>
        <p:nvSpPr>
          <p:cNvPr id="6" name="角丸四角形吹き出し 5"/>
          <p:cNvSpPr/>
          <p:nvPr/>
        </p:nvSpPr>
        <p:spPr>
          <a:xfrm>
            <a:off x="7772400" y="5685906"/>
            <a:ext cx="4081550" cy="947650"/>
          </a:xfrm>
          <a:prstGeom prst="wedgeRoundRectCallout">
            <a:avLst>
              <a:gd name="adj1" fmla="val -1410"/>
              <a:gd name="adj2" fmla="val -114715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[</a:t>
            </a:r>
            <a:r>
              <a:rPr kumimoji="1" lang="ja-JP" altLang="en-US" dirty="0" smtClean="0"/>
              <a:t>四角数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のタブで、「高さの目の数」の「最下段」をゼロにすると消えます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651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STEP2: </a:t>
            </a:r>
            <a:r>
              <a:rPr lang="ja-JP" altLang="en-US" dirty="0"/>
              <a:t>試してみよう　</a:t>
            </a:r>
            <a:r>
              <a:rPr lang="en-US" altLang="ja-JP" dirty="0" smtClean="0"/>
              <a:t>(</a:t>
            </a:r>
            <a:r>
              <a:rPr lang="ja-JP" altLang="en-US" dirty="0" err="1"/>
              <a:t>ひも</a:t>
            </a:r>
            <a:r>
              <a:rPr lang="ja-JP" altLang="en-US" dirty="0" smtClean="0"/>
              <a:t>増減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614611"/>
              </p:ext>
            </p:extLst>
          </p:nvPr>
        </p:nvGraphicFramePr>
        <p:xfrm>
          <a:off x="191191" y="769909"/>
          <a:ext cx="11554692" cy="579714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73827"/>
                <a:gridCol w="6882938"/>
                <a:gridCol w="1105593"/>
                <a:gridCol w="3092334"/>
              </a:tblGrid>
              <a:tr h="303272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 dirty="0">
                          <a:effectLst/>
                        </a:rPr>
                        <a:t>順序</a:t>
                      </a:r>
                      <a:endParaRPr lang="ja-JP" altLang="en-US" sz="1600" b="1" cap="all" dirty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 dirty="0">
                          <a:effectLst/>
                        </a:rPr>
                        <a:t>操作</a:t>
                      </a:r>
                      <a:endParaRPr lang="ja-JP" altLang="en-US" sz="1600" b="1" cap="all" dirty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例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コメント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marL="16931" marR="16931" marT="8466" marB="8466" anchor="ctr"/>
                </a:tc>
              </a:tr>
              <a:tr h="303272"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STEP1</a:t>
                      </a:r>
                      <a:r>
                        <a:rPr lang="ja-JP" altLang="en-US" sz="1600">
                          <a:effectLst/>
                        </a:rPr>
                        <a:t>の状態から開始します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</a:tr>
              <a:tr h="551339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1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プレビュー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タブで、模様を確認しましょう。</a:t>
                      </a:r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ブラウザ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で表示させておきましょう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ボーダー柄です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</a:tr>
              <a:tr h="7285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2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側面と縁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タブで、いちばん下の編みひもの行ラベルをクリックして選択し、</a:t>
                      </a:r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削除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ボタンをクリックしてください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側面の編みひもが</a:t>
                      </a:r>
                      <a:r>
                        <a:rPr lang="en-US" altLang="ja-JP" sz="1600">
                          <a:effectLst/>
                        </a:rPr>
                        <a:t>1</a:t>
                      </a:r>
                      <a:r>
                        <a:rPr lang="ja-JP" altLang="en-US" sz="1600">
                          <a:effectLst/>
                        </a:rPr>
                        <a:t>本減ります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</a:tr>
              <a:tr h="669483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3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プレビュー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タブで、変化を確認しましょう。</a:t>
                      </a:r>
                      <a:br>
                        <a:rPr lang="ja-JP" altLang="en-US" sz="1600">
                          <a:effectLst/>
                        </a:rPr>
                      </a:br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ブラウザ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で表示させ、先の絵と比べてみましょう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側面のボーダーが入れ替わります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</a:tr>
              <a:tr h="787627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4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側面と縁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のタブで、真ん中あたりの編みひもを選択し、編みかた名が空の状態で、</a:t>
                      </a:r>
                      <a:r>
                        <a:rPr lang="en-US" altLang="ja-JP" sz="1600" dirty="0">
                          <a:effectLst/>
                        </a:rPr>
                        <a:t>[</a:t>
                      </a:r>
                      <a:r>
                        <a:rPr lang="ja-JP" altLang="en-US" sz="1600" dirty="0">
                          <a:effectLst/>
                        </a:rPr>
                        <a:t>追加</a:t>
                      </a:r>
                      <a:r>
                        <a:rPr lang="en-US" altLang="ja-JP" sz="1600" dirty="0">
                          <a:effectLst/>
                        </a:rPr>
                        <a:t>]</a:t>
                      </a:r>
                      <a:r>
                        <a:rPr lang="ja-JP" altLang="en-US" sz="1600" dirty="0">
                          <a:effectLst/>
                        </a:rPr>
                        <a:t>ボタンをクリックしてください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その個所だけ、同じ色が</a:t>
                      </a:r>
                      <a:r>
                        <a:rPr lang="en-US" altLang="ja-JP" sz="1600">
                          <a:effectLst/>
                        </a:rPr>
                        <a:t>2</a:t>
                      </a:r>
                      <a:r>
                        <a:rPr lang="ja-JP" altLang="en-US" sz="1600">
                          <a:effectLst/>
                        </a:rPr>
                        <a:t>本続いた状態にしてください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</a:tr>
              <a:tr h="586852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5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プレビュー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タブで、変化を確認しましょう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真ん中で、ボーダーが切り替わります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</a:tr>
              <a:tr h="7285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6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縦ひも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タブで、真ん中あたりの縦ひもの行ラベルをクリックして選択し、</a:t>
                      </a:r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削除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ボタンをクリックしてください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 dirty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「位置」がゼロの周辺です。縦ひもが減ります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</a:tr>
              <a:tr h="586852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7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[</a:t>
                      </a:r>
                      <a:r>
                        <a:rPr lang="ja-JP" altLang="en-US" sz="1600">
                          <a:effectLst/>
                        </a:rPr>
                        <a:t>プレビュー</a:t>
                      </a:r>
                      <a:r>
                        <a:rPr lang="en-US" altLang="ja-JP" sz="1600">
                          <a:effectLst/>
                        </a:rPr>
                        <a:t>]</a:t>
                      </a:r>
                      <a:r>
                        <a:rPr lang="ja-JP" altLang="en-US" sz="1600">
                          <a:effectLst/>
                        </a:rPr>
                        <a:t>タブで、変化を確認しましょう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上・下の側面に切り替わりが入ります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6931" marR="16931" marT="8466" marB="8466" anchor="ctr"/>
                </a:tc>
              </a:tr>
              <a:tr h="551339">
                <a:tc>
                  <a:txBody>
                    <a:bodyPr/>
                    <a:lstStyle/>
                    <a:p>
                      <a:pPr algn="l" latinLnBrk="0"/>
                      <a:r>
                        <a:rPr lang="el-GR" sz="1600">
                          <a:effectLst/>
                        </a:rPr>
                        <a:t>α</a:t>
                      </a:r>
                      <a:endParaRPr lang="el-GR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縦ひも、横ひも、編みひもの</a:t>
                      </a:r>
                      <a:r>
                        <a:rPr lang="en-US" altLang="ja-JP" sz="1600">
                          <a:effectLst/>
                        </a:rPr>
                        <a:t>2</a:t>
                      </a:r>
                      <a:r>
                        <a:rPr lang="ja-JP" altLang="en-US" sz="1600">
                          <a:effectLst/>
                        </a:rPr>
                        <a:t>色の並びをいろいろ変えて試してみましょう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6931" marR="16931" marT="8466" marB="8466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16931" marR="16931" marT="8466" marB="8466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78028663" y="-830241"/>
            <a:ext cx="1653056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82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STEP3</a:t>
            </a:r>
            <a:r>
              <a:rPr lang="en-US" altLang="ja-JP" dirty="0" smtClean="0"/>
              <a:t>:</a:t>
            </a:r>
            <a:r>
              <a:rPr lang="ja-JP" altLang="en-US" dirty="0"/>
              <a:t>もうひとつ、試してみよう　</a:t>
            </a:r>
            <a:r>
              <a:rPr lang="en-US" altLang="ja-JP" dirty="0"/>
              <a:t>(</a:t>
            </a:r>
            <a:r>
              <a:rPr lang="ja-JP" altLang="en-US" dirty="0"/>
              <a:t>編み目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362653"/>
              </p:ext>
            </p:extLst>
          </p:nvPr>
        </p:nvGraphicFramePr>
        <p:xfrm>
          <a:off x="299258" y="631766"/>
          <a:ext cx="11213868" cy="622623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0575"/>
                <a:gridCol w="6035040"/>
                <a:gridCol w="1934786"/>
                <a:gridCol w="2803467"/>
              </a:tblGrid>
              <a:tr h="228376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cap="all" dirty="0">
                          <a:effectLst/>
                        </a:rPr>
                        <a:t>順序</a:t>
                      </a:r>
                      <a:endParaRPr lang="ja-JP" altLang="en-US" sz="1400" b="1" cap="all" dirty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cap="all">
                          <a:effectLst/>
                        </a:rPr>
                        <a:t>操作</a:t>
                      </a:r>
                      <a:endParaRPr lang="ja-JP" altLang="en-US" sz="1400" b="1" cap="all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cap="all">
                          <a:effectLst/>
                        </a:rPr>
                        <a:t>例</a:t>
                      </a:r>
                      <a:endParaRPr lang="ja-JP" altLang="en-US" sz="1400" b="1" cap="all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cap="all">
                          <a:effectLst/>
                        </a:rPr>
                        <a:t>コメント</a:t>
                      </a:r>
                      <a:endParaRPr lang="ja-JP" altLang="en-US" sz="1400" b="1" cap="all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228376"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STEP1</a:t>
                      </a:r>
                      <a:r>
                        <a:rPr lang="ja-JP" altLang="en-US" sz="1400">
                          <a:effectLst/>
                        </a:rPr>
                        <a:t>の状態から再度、開始します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保存してあれば、開けば</a:t>
                      </a:r>
                      <a:r>
                        <a:rPr lang="en-US" altLang="ja-JP" sz="1400" dirty="0">
                          <a:effectLst/>
                        </a:rPr>
                        <a:t>OK</a:t>
                      </a:r>
                      <a:endParaRPr lang="en-US" altLang="ja-JP" sz="1400" b="0" dirty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301114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1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プレビュー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タブで、模様を確認しましょう。</a:t>
                      </a:r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ブラウザ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で表示させておきましょう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 dirty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447274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2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[</a:t>
                      </a:r>
                      <a:r>
                        <a:rPr lang="ja-JP" altLang="en-US" sz="1400">
                          <a:effectLst/>
                        </a:rPr>
                        <a:t>四角数</a:t>
                      </a:r>
                      <a:r>
                        <a:rPr lang="en-US" altLang="ja-JP" sz="1400">
                          <a:effectLst/>
                        </a:rPr>
                        <a:t>]</a:t>
                      </a:r>
                      <a:r>
                        <a:rPr lang="ja-JP" altLang="en-US" sz="1400">
                          <a:effectLst/>
                        </a:rPr>
                        <a:t>タブで、「横ひもの本数」</a:t>
                      </a:r>
                      <a:r>
                        <a:rPr lang="en-US" altLang="ja-JP" sz="1400">
                          <a:effectLst/>
                        </a:rPr>
                        <a:t>+</a:t>
                      </a:r>
                      <a:r>
                        <a:rPr lang="ja-JP" altLang="en-US" sz="1400">
                          <a:effectLst/>
                        </a:rPr>
                        <a:t>「縦ひもの本数」、および「側面の編みひも」の数を覚えておいてください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 dirty="0" smtClean="0">
                          <a:effectLst/>
                        </a:rPr>
                        <a:t>9+21=30</a:t>
                      </a:r>
                      <a:r>
                        <a:rPr lang="en-US" altLang="ja-JP" sz="1400" dirty="0">
                          <a:effectLst/>
                        </a:rPr>
                        <a:t/>
                      </a:r>
                      <a:br>
                        <a:rPr lang="en-US" altLang="ja-JP" sz="1400" dirty="0">
                          <a:effectLst/>
                        </a:rPr>
                      </a:br>
                      <a:r>
                        <a:rPr lang="en-US" altLang="ja-JP" sz="1400" dirty="0" smtClean="0">
                          <a:effectLst/>
                        </a:rPr>
                        <a:t>14</a:t>
                      </a:r>
                      <a:endParaRPr lang="en-US" altLang="ja-JP" sz="1400" b="0" dirty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 dirty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23659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3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[</a:t>
                      </a:r>
                      <a:r>
                        <a:rPr lang="ja-JP" altLang="en-US" sz="1400">
                          <a:effectLst/>
                        </a:rPr>
                        <a:t>ひも上下</a:t>
                      </a:r>
                      <a:r>
                        <a:rPr lang="en-US" altLang="ja-JP" sz="1400">
                          <a:effectLst/>
                        </a:rPr>
                        <a:t>]</a:t>
                      </a:r>
                      <a:r>
                        <a:rPr lang="ja-JP" altLang="en-US" sz="1400">
                          <a:effectLst/>
                        </a:rPr>
                        <a:t>タブで、「対象面」で「側面</a:t>
                      </a:r>
                      <a:r>
                        <a:rPr lang="en-US" altLang="ja-JP" sz="1400">
                          <a:effectLst/>
                        </a:rPr>
                        <a:t>(</a:t>
                      </a:r>
                      <a:r>
                        <a:rPr lang="ja-JP" altLang="en-US" sz="1400">
                          <a:effectLst/>
                        </a:rPr>
                        <a:t>上・右</a:t>
                      </a:r>
                      <a:r>
                        <a:rPr lang="en-US" altLang="ja-JP" sz="1400">
                          <a:effectLst/>
                        </a:rPr>
                        <a:t>)</a:t>
                      </a:r>
                      <a:r>
                        <a:rPr lang="ja-JP" altLang="en-US" sz="1400">
                          <a:effectLst/>
                        </a:rPr>
                        <a:t>」を選択してください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666172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4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「水平に」に「横ひもの本数」</a:t>
                      </a:r>
                      <a:r>
                        <a:rPr lang="en-US" altLang="ja-JP" sz="1400" dirty="0">
                          <a:effectLst/>
                        </a:rPr>
                        <a:t>+</a:t>
                      </a:r>
                      <a:r>
                        <a:rPr lang="ja-JP" altLang="en-US" sz="1400" dirty="0">
                          <a:effectLst/>
                        </a:rPr>
                        <a:t>「縦ひもの本数」</a:t>
                      </a:r>
                      <a:br>
                        <a:rPr lang="ja-JP" altLang="en-US" sz="1400" dirty="0">
                          <a:effectLst/>
                        </a:rPr>
                      </a:br>
                      <a:r>
                        <a:rPr lang="ja-JP" altLang="en-US" sz="1400" dirty="0">
                          <a:effectLst/>
                        </a:rPr>
                        <a:t>「垂直に」に「側面の編み</a:t>
                      </a:r>
                      <a:r>
                        <a:rPr lang="ja-JP" altLang="en-US" sz="1400" dirty="0" err="1">
                          <a:effectLst/>
                        </a:rPr>
                        <a:t>ひも</a:t>
                      </a:r>
                      <a:r>
                        <a:rPr lang="ja-JP" altLang="en-US" sz="1400" dirty="0">
                          <a:effectLst/>
                        </a:rPr>
                        <a:t>」の数</a:t>
                      </a:r>
                      <a:br>
                        <a:rPr lang="ja-JP" altLang="en-US" sz="1400" dirty="0">
                          <a:effectLst/>
                        </a:rPr>
                      </a:br>
                      <a:r>
                        <a:rPr lang="ja-JP" altLang="en-US" sz="1400" dirty="0">
                          <a:effectLst/>
                        </a:rPr>
                        <a:t>をセットして</a:t>
                      </a:r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サイズ変更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ボタンをクリック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solidFill>
                            <a:schemeClr val="tx1"/>
                          </a:solidFill>
                          <a:effectLst/>
                        </a:rPr>
                        <a:t>水平に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←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</a:p>
                    <a:p>
                      <a:pPr algn="l" latinLnBrk="0"/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垂直</a:t>
                      </a:r>
                      <a:r>
                        <a:rPr lang="ja-JP" altLang="en-US" sz="1400" dirty="0">
                          <a:solidFill>
                            <a:schemeClr val="tx1"/>
                          </a:solidFill>
                          <a:effectLst/>
                        </a:rPr>
                        <a:t>に←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altLang="ja-JP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グリッドのサイズが</a:t>
                      </a:r>
                      <a:r>
                        <a:rPr lang="en-US" altLang="ja-JP" sz="1400">
                          <a:effectLst/>
                        </a:rPr>
                        <a:t>2</a:t>
                      </a:r>
                      <a:r>
                        <a:rPr lang="ja-JP" altLang="en-US" sz="1400">
                          <a:effectLst/>
                        </a:rPr>
                        <a:t>側面分に変わります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52695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5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「設定ファイル」の</a:t>
                      </a:r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設定呼出」ボタンをクリックして</a:t>
                      </a:r>
                      <a:r>
                        <a:rPr lang="en-US" altLang="ja-JP" sz="1400" dirty="0">
                          <a:effectLst/>
                        </a:rPr>
                        <a:t>[</a:t>
                      </a:r>
                      <a:r>
                        <a:rPr lang="ja-JP" altLang="en-US" sz="1400" dirty="0">
                          <a:effectLst/>
                        </a:rPr>
                        <a:t>上下図の呼出</a:t>
                      </a:r>
                      <a:r>
                        <a:rPr lang="en-US" altLang="ja-JP" sz="1400" dirty="0">
                          <a:effectLst/>
                        </a:rPr>
                        <a:t>]</a:t>
                      </a:r>
                      <a:r>
                        <a:rPr lang="ja-JP" altLang="en-US" sz="1400" dirty="0">
                          <a:effectLst/>
                        </a:rPr>
                        <a:t>画面が表示されたら、上下図名から、好きなパターンを選んでください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「</a:t>
                      </a:r>
                      <a:r>
                        <a:rPr lang="en-US" altLang="ja-JP" sz="1400">
                          <a:effectLst/>
                        </a:rPr>
                        <a:t>4×4-22-</a:t>
                      </a:r>
                      <a:r>
                        <a:rPr lang="ja-JP" altLang="en-US" sz="1400">
                          <a:effectLst/>
                        </a:rPr>
                        <a:t>網代編み</a:t>
                      </a:r>
                      <a:r>
                        <a:rPr lang="en-US" altLang="ja-JP" sz="1400">
                          <a:effectLst/>
                        </a:rPr>
                        <a:t>2</a:t>
                      </a:r>
                      <a:r>
                        <a:rPr lang="ja-JP" altLang="en-US" sz="1400">
                          <a:effectLst/>
                        </a:rPr>
                        <a:t>つ飛び」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単位の小さい模様がおすすめです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447274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6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「反映方法」の「入れ替え」のチェックを外し、「繰り返す」にチェックを入れて</a:t>
                      </a:r>
                      <a:r>
                        <a:rPr lang="en-US" altLang="ja-JP" sz="1400" dirty="0">
                          <a:effectLst/>
                        </a:rPr>
                        <a:t>[OK]</a:t>
                      </a:r>
                      <a:r>
                        <a:rPr lang="ja-JP" altLang="en-US" sz="1400" dirty="0">
                          <a:effectLst/>
                        </a:rPr>
                        <a:t>をクリックしてください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 dirty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そのパターンで埋められます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447274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7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[</a:t>
                      </a:r>
                      <a:r>
                        <a:rPr lang="ja-JP" altLang="en-US" sz="1400">
                          <a:effectLst/>
                        </a:rPr>
                        <a:t>プレビュー</a:t>
                      </a:r>
                      <a:r>
                        <a:rPr lang="en-US" altLang="ja-JP" sz="1400">
                          <a:effectLst/>
                        </a:rPr>
                        <a:t>]</a:t>
                      </a:r>
                      <a:r>
                        <a:rPr lang="ja-JP" altLang="en-US" sz="1400">
                          <a:effectLst/>
                        </a:rPr>
                        <a:t>タブで、結果を確認しましょう。</a:t>
                      </a:r>
                      <a:br>
                        <a:rPr lang="ja-JP" altLang="en-US" sz="1400">
                          <a:effectLst/>
                        </a:rPr>
                      </a:br>
                      <a:r>
                        <a:rPr lang="en-US" altLang="ja-JP" sz="1400">
                          <a:effectLst/>
                        </a:rPr>
                        <a:t>[</a:t>
                      </a:r>
                      <a:r>
                        <a:rPr lang="ja-JP" altLang="en-US" sz="1400">
                          <a:effectLst/>
                        </a:rPr>
                        <a:t>ブラウザ</a:t>
                      </a:r>
                      <a:r>
                        <a:rPr lang="en-US" altLang="ja-JP" sz="1400">
                          <a:effectLst/>
                        </a:rPr>
                        <a:t>]</a:t>
                      </a:r>
                      <a:r>
                        <a:rPr lang="ja-JP" altLang="en-US" sz="1400">
                          <a:effectLst/>
                        </a:rPr>
                        <a:t>で先と比較してみましょう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4</a:t>
                      </a:r>
                      <a:r>
                        <a:rPr lang="ja-JP" altLang="en-US" sz="1400">
                          <a:effectLst/>
                        </a:rPr>
                        <a:t>～</a:t>
                      </a:r>
                      <a:r>
                        <a:rPr lang="en-US" altLang="ja-JP" sz="1400">
                          <a:effectLst/>
                        </a:rPr>
                        <a:t>7</a:t>
                      </a:r>
                      <a:r>
                        <a:rPr lang="ja-JP" altLang="en-US" sz="1400">
                          <a:effectLst/>
                        </a:rPr>
                        <a:t>、やり直しても大丈夫です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666172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9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[</a:t>
                      </a:r>
                      <a:r>
                        <a:rPr lang="ja-JP" altLang="en-US" sz="1400">
                          <a:effectLst/>
                        </a:rPr>
                        <a:t>ひも上下</a:t>
                      </a:r>
                      <a:r>
                        <a:rPr lang="en-US" altLang="ja-JP" sz="1400">
                          <a:effectLst/>
                        </a:rPr>
                        <a:t>]</a:t>
                      </a:r>
                      <a:r>
                        <a:rPr lang="ja-JP" altLang="en-US" sz="1400">
                          <a:effectLst/>
                        </a:rPr>
                        <a:t>タブで、オン・オフで作られているパターンの下</a:t>
                      </a:r>
                      <a:r>
                        <a:rPr lang="en-US" altLang="ja-JP" sz="1400">
                          <a:effectLst/>
                        </a:rPr>
                        <a:t>3</a:t>
                      </a:r>
                      <a:r>
                        <a:rPr lang="ja-JP" altLang="en-US" sz="1400">
                          <a:effectLst/>
                        </a:rPr>
                        <a:t>行分を平編み</a:t>
                      </a:r>
                      <a:r>
                        <a:rPr lang="en-US" altLang="ja-JP" sz="1400">
                          <a:effectLst/>
                        </a:rPr>
                        <a:t>(1</a:t>
                      </a:r>
                      <a:r>
                        <a:rPr lang="ja-JP" altLang="en-US" sz="1400">
                          <a:effectLst/>
                        </a:rPr>
                        <a:t>点ごとオンオフ</a:t>
                      </a:r>
                      <a:r>
                        <a:rPr lang="en-US" altLang="ja-JP" sz="1400">
                          <a:effectLst/>
                        </a:rPr>
                        <a:t>)</a:t>
                      </a:r>
                      <a:r>
                        <a:rPr lang="ja-JP" altLang="en-US" sz="1400">
                          <a:effectLst/>
                        </a:rPr>
                        <a:t>に変えてみましょう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同サイズですので、行</a:t>
                      </a:r>
                      <a:r>
                        <a:rPr lang="en-US" altLang="ja-JP" sz="1400">
                          <a:effectLst/>
                        </a:rPr>
                        <a:t>1</a:t>
                      </a:r>
                      <a:r>
                        <a:rPr lang="ja-JP" altLang="en-US" sz="1400">
                          <a:effectLst/>
                        </a:rPr>
                        <a:t>・列</a:t>
                      </a:r>
                      <a:r>
                        <a:rPr lang="en-US" altLang="ja-JP" sz="1400">
                          <a:effectLst/>
                        </a:rPr>
                        <a:t>1</a:t>
                      </a:r>
                      <a:r>
                        <a:rPr lang="ja-JP" altLang="en-US" sz="1400">
                          <a:effectLst/>
                        </a:rPr>
                        <a:t>は、上側面の左下。行</a:t>
                      </a:r>
                      <a:r>
                        <a:rPr lang="en-US" altLang="ja-JP" sz="1400">
                          <a:effectLst/>
                        </a:rPr>
                        <a:t>1</a:t>
                      </a:r>
                      <a:r>
                        <a:rPr lang="ja-JP" altLang="en-US" sz="1400">
                          <a:effectLst/>
                        </a:rPr>
                        <a:t>・列</a:t>
                      </a:r>
                      <a:r>
                        <a:rPr lang="en-US" altLang="ja-JP" sz="1400">
                          <a:effectLst/>
                        </a:rPr>
                        <a:t>2</a:t>
                      </a:r>
                      <a:r>
                        <a:rPr lang="ja-JP" altLang="en-US" sz="1400">
                          <a:effectLst/>
                        </a:rPr>
                        <a:t>は、上画面の左から</a:t>
                      </a:r>
                      <a:r>
                        <a:rPr lang="en-US" altLang="ja-JP" sz="1400">
                          <a:effectLst/>
                        </a:rPr>
                        <a:t>2</a:t>
                      </a:r>
                      <a:r>
                        <a:rPr lang="ja-JP" altLang="en-US" sz="1400">
                          <a:effectLst/>
                        </a:rPr>
                        <a:t>本目の下に対応します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22837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10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[</a:t>
                      </a:r>
                      <a:r>
                        <a:rPr lang="ja-JP" altLang="en-US" sz="1400">
                          <a:effectLst/>
                        </a:rPr>
                        <a:t>プレビュー</a:t>
                      </a:r>
                      <a:r>
                        <a:rPr lang="en-US" altLang="ja-JP" sz="1400">
                          <a:effectLst/>
                        </a:rPr>
                        <a:t>]</a:t>
                      </a:r>
                      <a:r>
                        <a:rPr lang="ja-JP" altLang="en-US" sz="1400">
                          <a:effectLst/>
                        </a:rPr>
                        <a:t>タブで、先と比較してみましょう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52695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11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上側面部分の下</a:t>
                      </a:r>
                      <a:r>
                        <a:rPr lang="en-US" altLang="ja-JP" sz="1400">
                          <a:effectLst/>
                        </a:rPr>
                        <a:t>3</a:t>
                      </a:r>
                      <a:r>
                        <a:rPr lang="ja-JP" altLang="en-US" sz="1400">
                          <a:effectLst/>
                        </a:rPr>
                        <a:t>本分が、横ボーダーになっていなかったら、</a:t>
                      </a:r>
                      <a:r>
                        <a:rPr lang="en-US" altLang="ja-JP" sz="1400">
                          <a:effectLst/>
                        </a:rPr>
                        <a:t>[</a:t>
                      </a:r>
                      <a:r>
                        <a:rPr lang="ja-JP" altLang="en-US" sz="1400">
                          <a:effectLst/>
                        </a:rPr>
                        <a:t>ひも上下</a:t>
                      </a:r>
                      <a:r>
                        <a:rPr lang="en-US" altLang="ja-JP" sz="1400">
                          <a:effectLst/>
                        </a:rPr>
                        <a:t>]</a:t>
                      </a:r>
                      <a:r>
                        <a:rPr lang="ja-JP" altLang="en-US" sz="1400">
                          <a:effectLst/>
                        </a:rPr>
                        <a:t>の下から</a:t>
                      </a:r>
                      <a:r>
                        <a:rPr lang="en-US" altLang="ja-JP" sz="1400">
                          <a:effectLst/>
                        </a:rPr>
                        <a:t>1</a:t>
                      </a:r>
                      <a:r>
                        <a:rPr lang="ja-JP" altLang="en-US" sz="1400">
                          <a:effectLst/>
                        </a:rPr>
                        <a:t>～</a:t>
                      </a:r>
                      <a:r>
                        <a:rPr lang="en-US" altLang="ja-JP" sz="1400">
                          <a:effectLst/>
                        </a:rPr>
                        <a:t>3</a:t>
                      </a:r>
                      <a:r>
                        <a:rPr lang="ja-JP" altLang="en-US" sz="1400">
                          <a:effectLst/>
                        </a:rPr>
                        <a:t>行、</a:t>
                      </a:r>
                      <a:r>
                        <a:rPr lang="en-US" altLang="ja-JP" sz="1400">
                          <a:effectLst/>
                        </a:rPr>
                        <a:t>1</a:t>
                      </a:r>
                      <a:r>
                        <a:rPr lang="ja-JP" altLang="en-US" sz="1400">
                          <a:effectLst/>
                        </a:rPr>
                        <a:t>～縦ひも数列の矩形を選択し</a:t>
                      </a:r>
                      <a:r>
                        <a:rPr lang="en-US" altLang="ja-JP" sz="1400">
                          <a:effectLst/>
                        </a:rPr>
                        <a:t>[</a:t>
                      </a:r>
                      <a:r>
                        <a:rPr lang="ja-JP" altLang="en-US" sz="1400">
                          <a:effectLst/>
                        </a:rPr>
                        <a:t>上下交換</a:t>
                      </a:r>
                      <a:r>
                        <a:rPr lang="en-US" altLang="ja-JP" sz="1400">
                          <a:effectLst/>
                        </a:rPr>
                        <a:t>]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横ボーダーになっていれば</a:t>
                      </a:r>
                      <a:r>
                        <a:rPr lang="en-US" altLang="ja-JP" sz="1400">
                          <a:effectLst/>
                        </a:rPr>
                        <a:t>OK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559212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12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右側面部分の下</a:t>
                      </a:r>
                      <a:r>
                        <a:rPr lang="en-US" altLang="ja-JP" sz="1400">
                          <a:effectLst/>
                        </a:rPr>
                        <a:t>3</a:t>
                      </a:r>
                      <a:r>
                        <a:rPr lang="ja-JP" altLang="en-US" sz="1400">
                          <a:effectLst/>
                        </a:rPr>
                        <a:t>本分が、横ボーダーになっていなかったら、</a:t>
                      </a:r>
                      <a:r>
                        <a:rPr lang="en-US" altLang="ja-JP" sz="1400">
                          <a:effectLst/>
                        </a:rPr>
                        <a:t>[</a:t>
                      </a:r>
                      <a:r>
                        <a:rPr lang="ja-JP" altLang="en-US" sz="1400">
                          <a:effectLst/>
                        </a:rPr>
                        <a:t>ひも上下</a:t>
                      </a:r>
                      <a:r>
                        <a:rPr lang="en-US" altLang="ja-JP" sz="1400">
                          <a:effectLst/>
                        </a:rPr>
                        <a:t>]</a:t>
                      </a:r>
                      <a:r>
                        <a:rPr lang="ja-JP" altLang="en-US" sz="1400">
                          <a:effectLst/>
                        </a:rPr>
                        <a:t>の下から</a:t>
                      </a:r>
                      <a:r>
                        <a:rPr lang="en-US" altLang="ja-JP" sz="1400">
                          <a:effectLst/>
                        </a:rPr>
                        <a:t>1</a:t>
                      </a:r>
                      <a:r>
                        <a:rPr lang="ja-JP" altLang="en-US" sz="1400">
                          <a:effectLst/>
                        </a:rPr>
                        <a:t>～</a:t>
                      </a:r>
                      <a:r>
                        <a:rPr lang="en-US" altLang="ja-JP" sz="1400">
                          <a:effectLst/>
                        </a:rPr>
                        <a:t>3</a:t>
                      </a:r>
                      <a:r>
                        <a:rPr lang="ja-JP" altLang="en-US" sz="1400">
                          <a:effectLst/>
                        </a:rPr>
                        <a:t>行、</a:t>
                      </a:r>
                      <a:r>
                        <a:rPr lang="en-US" altLang="ja-JP" sz="1400">
                          <a:effectLst/>
                        </a:rPr>
                        <a:t>(</a:t>
                      </a:r>
                      <a:r>
                        <a:rPr lang="ja-JP" altLang="en-US" sz="1400">
                          <a:effectLst/>
                        </a:rPr>
                        <a:t>縦ひも数</a:t>
                      </a:r>
                      <a:r>
                        <a:rPr lang="en-US" altLang="ja-JP" sz="1400">
                          <a:effectLst/>
                        </a:rPr>
                        <a:t>+1)</a:t>
                      </a:r>
                      <a:r>
                        <a:rPr lang="ja-JP" altLang="en-US" sz="1400">
                          <a:effectLst/>
                        </a:rPr>
                        <a:t>列～最終列の矩形を選択し</a:t>
                      </a:r>
                      <a:r>
                        <a:rPr lang="en-US" altLang="ja-JP" sz="1400">
                          <a:effectLst/>
                        </a:rPr>
                        <a:t>[</a:t>
                      </a:r>
                      <a:r>
                        <a:rPr lang="ja-JP" altLang="en-US" sz="1400">
                          <a:effectLst/>
                        </a:rPr>
                        <a:t>上下交換</a:t>
                      </a:r>
                      <a:r>
                        <a:rPr lang="en-US" altLang="ja-JP" sz="1400">
                          <a:effectLst/>
                        </a:rPr>
                        <a:t>]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横ボーダーになっていれば</a:t>
                      </a:r>
                      <a:r>
                        <a:rPr lang="en-US" altLang="ja-JP" sz="1400">
                          <a:effectLst/>
                        </a:rPr>
                        <a:t>OK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268852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13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「対象面」で「側面</a:t>
                      </a:r>
                      <a:r>
                        <a:rPr lang="en-US" altLang="ja-JP" sz="1400">
                          <a:effectLst/>
                        </a:rPr>
                        <a:t>(</a:t>
                      </a:r>
                      <a:r>
                        <a:rPr lang="ja-JP" altLang="en-US" sz="1400">
                          <a:effectLst/>
                        </a:rPr>
                        <a:t>下・左</a:t>
                      </a:r>
                      <a:r>
                        <a:rPr lang="en-US" altLang="ja-JP" sz="1400">
                          <a:effectLst/>
                        </a:rPr>
                        <a:t>)</a:t>
                      </a:r>
                      <a:r>
                        <a:rPr lang="ja-JP" altLang="en-US" sz="1400">
                          <a:effectLst/>
                        </a:rPr>
                        <a:t>」を選択し</a:t>
                      </a:r>
                      <a:r>
                        <a:rPr lang="en-US" altLang="ja-JP" sz="1400">
                          <a:effectLst/>
                        </a:rPr>
                        <a:t>[</a:t>
                      </a:r>
                      <a:r>
                        <a:rPr lang="ja-JP" altLang="en-US" sz="1400">
                          <a:effectLst/>
                        </a:rPr>
                        <a:t>先と同じ</a:t>
                      </a:r>
                      <a:r>
                        <a:rPr lang="en-US" altLang="ja-JP" sz="1400">
                          <a:effectLst/>
                        </a:rPr>
                        <a:t>]</a:t>
                      </a:r>
                      <a:r>
                        <a:rPr lang="ja-JP" altLang="en-US" sz="1400">
                          <a:effectLst/>
                        </a:rPr>
                        <a:t>ボタンをクリックしてください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下・左側面も同じになります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  <a:tr h="447274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400">
                          <a:effectLst/>
                        </a:rPr>
                        <a:t>14</a:t>
                      </a:r>
                      <a:endParaRPr lang="en-US" altLang="ja-JP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>
                          <a:effectLst/>
                        </a:rPr>
                        <a:t>余裕のある方は、側面の上の編みひも、</a:t>
                      </a:r>
                      <a:r>
                        <a:rPr lang="en-US" altLang="ja-JP" sz="1400">
                          <a:effectLst/>
                        </a:rPr>
                        <a:t>3</a:t>
                      </a:r>
                      <a:r>
                        <a:rPr lang="ja-JP" altLang="en-US" sz="1400">
                          <a:effectLst/>
                        </a:rPr>
                        <a:t>本分も横ボーダーに変えてみましょう</a:t>
                      </a:r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400" b="0">
                        <a:effectLst/>
                      </a:endParaRPr>
                    </a:p>
                  </a:txBody>
                  <a:tcPr marL="9239" marR="9239" marT="4619" marB="4619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400" dirty="0">
                          <a:effectLst/>
                        </a:rPr>
                        <a:t>下</a:t>
                      </a:r>
                      <a:r>
                        <a:rPr lang="en-US" altLang="ja-JP" sz="1400" dirty="0">
                          <a:effectLst/>
                        </a:rPr>
                        <a:t>3</a:t>
                      </a:r>
                      <a:r>
                        <a:rPr lang="ja-JP" altLang="en-US" sz="1400" dirty="0">
                          <a:effectLst/>
                        </a:rPr>
                        <a:t>行分のコピー・貼り付けと上下交換でできます</a:t>
                      </a:r>
                      <a:endParaRPr lang="ja-JP" altLang="en-US" sz="1400" b="0" dirty="0">
                        <a:effectLst/>
                      </a:endParaRPr>
                    </a:p>
                  </a:txBody>
                  <a:tcPr marL="9239" marR="9239" marT="4619" marB="461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34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STEP4: </a:t>
            </a:r>
            <a:r>
              <a:rPr lang="ja-JP" altLang="en-US" dirty="0"/>
              <a:t>演習</a:t>
            </a:r>
            <a:r>
              <a:rPr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91307" y="1126930"/>
            <a:ext cx="9677400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「崩し縞」のかごをデザインして</a:t>
            </a:r>
            <a:r>
              <a:rPr lang="ja-JP" altLang="en-US" dirty="0" smtClean="0"/>
              <a:t>みましょう。</a:t>
            </a:r>
            <a:endParaRPr kumimoji="1" lang="ja-JP" altLang="en-US" dirty="0"/>
          </a:p>
        </p:txBody>
      </p:sp>
      <p:grpSp>
        <p:nvGrpSpPr>
          <p:cNvPr id="81" name="グループ化 80"/>
          <p:cNvGrpSpPr/>
          <p:nvPr/>
        </p:nvGrpSpPr>
        <p:grpSpPr>
          <a:xfrm>
            <a:off x="1509585" y="2021875"/>
            <a:ext cx="9006015" cy="3597165"/>
            <a:chOff x="1911626" y="1897185"/>
            <a:chExt cx="9006015" cy="3597165"/>
          </a:xfrm>
        </p:grpSpPr>
        <p:graphicFrame>
          <p:nvGraphicFramePr>
            <p:cNvPr id="4" name="コンテンツ プレースホルダー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27187251"/>
                </p:ext>
              </p:extLst>
            </p:nvPr>
          </p:nvGraphicFramePr>
          <p:xfrm>
            <a:off x="1911626" y="1897185"/>
            <a:ext cx="4449417" cy="3597165"/>
          </p:xfrm>
          <a:graphic>
            <a:graphicData uri="http://schemas.openxmlformats.org/drawingml/2006/table">
              <a:tbl>
                <a:tblPr firstRow="1" bandRow="1">
                  <a:tableStyleId>{2D5ABB26-0587-4C30-8999-92F81FD0307C}</a:tableStyleId>
                </a:tblPr>
                <a:tblGrid>
                  <a:gridCol w="1483139"/>
                  <a:gridCol w="1483139"/>
                  <a:gridCol w="1483139"/>
                </a:tblGrid>
                <a:tr h="1199055">
                  <a:tc>
                    <a:txBody>
                      <a:bodyPr/>
                      <a:lstStyle/>
                      <a:p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1199055">
                  <a:tc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1199055">
                  <a:tc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sp>
          <p:nvSpPr>
            <p:cNvPr id="5" name="左矢印 4"/>
            <p:cNvSpPr/>
            <p:nvPr/>
          </p:nvSpPr>
          <p:spPr>
            <a:xfrm>
              <a:off x="6403038" y="2142258"/>
              <a:ext cx="1455089" cy="930303"/>
            </a:xfrm>
            <a:prstGeom prst="leftArrow">
              <a:avLst>
                <a:gd name="adj1" fmla="val 50000"/>
                <a:gd name="adj2" fmla="val 6880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8094432" y="2056834"/>
              <a:ext cx="282320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全体としては、</a:t>
              </a:r>
            </a:p>
            <a:p>
              <a:r>
                <a:rPr kumimoji="1" lang="ja-JP" altLang="en-US" sz="2400" dirty="0" smtClean="0"/>
                <a:t>ブロックが</a:t>
              </a:r>
            </a:p>
            <a:p>
              <a:r>
                <a:rPr lang="ja-JP" altLang="en-US" sz="2400" dirty="0" smtClean="0"/>
                <a:t>市松状に配置される</a:t>
              </a:r>
              <a:endParaRPr kumimoji="1" lang="ja-JP" altLang="en-US" sz="2400" dirty="0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5215656" y="2103121"/>
              <a:ext cx="820507" cy="835685"/>
              <a:chOff x="8042745" y="3886599"/>
              <a:chExt cx="2707418" cy="2156392"/>
            </a:xfrm>
          </p:grpSpPr>
          <p:grpSp>
            <p:nvGrpSpPr>
              <p:cNvPr id="8" name="グループ化 7"/>
              <p:cNvGrpSpPr/>
              <p:nvPr/>
            </p:nvGrpSpPr>
            <p:grpSpPr>
              <a:xfrm>
                <a:off x="8214104" y="3886599"/>
                <a:ext cx="2364699" cy="2156392"/>
                <a:chOff x="8289236" y="3842072"/>
                <a:chExt cx="2364699" cy="2156392"/>
              </a:xfrm>
            </p:grpSpPr>
            <p:sp>
              <p:nvSpPr>
                <p:cNvPr id="10" name="正方形/長方形 9"/>
                <p:cNvSpPr/>
                <p:nvPr/>
              </p:nvSpPr>
              <p:spPr>
                <a:xfrm>
                  <a:off x="8289236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" name="正方形/長方形 10"/>
                <p:cNvSpPr/>
                <p:nvPr/>
              </p:nvSpPr>
              <p:spPr>
                <a:xfrm>
                  <a:off x="8805867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正方形/長方形 11"/>
                <p:cNvSpPr/>
                <p:nvPr/>
              </p:nvSpPr>
              <p:spPr>
                <a:xfrm>
                  <a:off x="9322498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正方形/長方形 12"/>
                <p:cNvSpPr/>
                <p:nvPr/>
              </p:nvSpPr>
              <p:spPr>
                <a:xfrm>
                  <a:off x="9839129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正方形/長方形 13"/>
                <p:cNvSpPr/>
                <p:nvPr/>
              </p:nvSpPr>
              <p:spPr>
                <a:xfrm>
                  <a:off x="10355762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" name="正方形/長方形 8"/>
              <p:cNvSpPr/>
              <p:nvPr/>
            </p:nvSpPr>
            <p:spPr>
              <a:xfrm>
                <a:off x="8042745" y="3886599"/>
                <a:ext cx="2707418" cy="21563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5" name="グループ化 14"/>
            <p:cNvGrpSpPr/>
            <p:nvPr/>
          </p:nvGrpSpPr>
          <p:grpSpPr>
            <a:xfrm>
              <a:off x="2220107" y="2103121"/>
              <a:ext cx="820507" cy="835685"/>
              <a:chOff x="8042745" y="3886599"/>
              <a:chExt cx="2707418" cy="2156392"/>
            </a:xfrm>
          </p:grpSpPr>
          <p:grpSp>
            <p:nvGrpSpPr>
              <p:cNvPr id="16" name="グループ化 15"/>
              <p:cNvGrpSpPr/>
              <p:nvPr/>
            </p:nvGrpSpPr>
            <p:grpSpPr>
              <a:xfrm>
                <a:off x="8214104" y="3886599"/>
                <a:ext cx="2364699" cy="2156392"/>
                <a:chOff x="8289236" y="3842072"/>
                <a:chExt cx="2364699" cy="2156392"/>
              </a:xfrm>
            </p:grpSpPr>
            <p:sp>
              <p:nvSpPr>
                <p:cNvPr id="18" name="正方形/長方形 17"/>
                <p:cNvSpPr/>
                <p:nvPr/>
              </p:nvSpPr>
              <p:spPr>
                <a:xfrm>
                  <a:off x="8289236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正方形/長方形 18"/>
                <p:cNvSpPr/>
                <p:nvPr/>
              </p:nvSpPr>
              <p:spPr>
                <a:xfrm>
                  <a:off x="8805867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9322498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正方形/長方形 20"/>
                <p:cNvSpPr/>
                <p:nvPr/>
              </p:nvSpPr>
              <p:spPr>
                <a:xfrm>
                  <a:off x="9839129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正方形/長方形 21"/>
                <p:cNvSpPr/>
                <p:nvPr/>
              </p:nvSpPr>
              <p:spPr>
                <a:xfrm>
                  <a:off x="10355762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7" name="正方形/長方形 16"/>
              <p:cNvSpPr/>
              <p:nvPr/>
            </p:nvSpPr>
            <p:spPr>
              <a:xfrm>
                <a:off x="8042745" y="3886599"/>
                <a:ext cx="2707418" cy="21563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" name="グループ化 22"/>
            <p:cNvGrpSpPr/>
            <p:nvPr/>
          </p:nvGrpSpPr>
          <p:grpSpPr>
            <a:xfrm>
              <a:off x="3673165" y="3281502"/>
              <a:ext cx="820507" cy="835685"/>
              <a:chOff x="8042745" y="3886599"/>
              <a:chExt cx="2707418" cy="2156392"/>
            </a:xfrm>
          </p:grpSpPr>
          <p:grpSp>
            <p:nvGrpSpPr>
              <p:cNvPr id="24" name="グループ化 23"/>
              <p:cNvGrpSpPr/>
              <p:nvPr/>
            </p:nvGrpSpPr>
            <p:grpSpPr>
              <a:xfrm>
                <a:off x="8214104" y="3886599"/>
                <a:ext cx="2364699" cy="2156392"/>
                <a:chOff x="8289236" y="3842072"/>
                <a:chExt cx="2364699" cy="2156392"/>
              </a:xfrm>
            </p:grpSpPr>
            <p:sp>
              <p:nvSpPr>
                <p:cNvPr id="26" name="正方形/長方形 25"/>
                <p:cNvSpPr/>
                <p:nvPr/>
              </p:nvSpPr>
              <p:spPr>
                <a:xfrm>
                  <a:off x="8289236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" name="正方形/長方形 26"/>
                <p:cNvSpPr/>
                <p:nvPr/>
              </p:nvSpPr>
              <p:spPr>
                <a:xfrm>
                  <a:off x="8805867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" name="正方形/長方形 27"/>
                <p:cNvSpPr/>
                <p:nvPr/>
              </p:nvSpPr>
              <p:spPr>
                <a:xfrm>
                  <a:off x="9322498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>
                <a:xfrm>
                  <a:off x="9839129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>
                <a:xfrm>
                  <a:off x="10355762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5" name="正方形/長方形 24"/>
              <p:cNvSpPr/>
              <p:nvPr/>
            </p:nvSpPr>
            <p:spPr>
              <a:xfrm>
                <a:off x="8042745" y="3886599"/>
                <a:ext cx="2707418" cy="21563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1" name="グループ化 30"/>
            <p:cNvGrpSpPr/>
            <p:nvPr/>
          </p:nvGrpSpPr>
          <p:grpSpPr>
            <a:xfrm>
              <a:off x="2220107" y="4506003"/>
              <a:ext cx="820507" cy="835685"/>
              <a:chOff x="8042745" y="3886599"/>
              <a:chExt cx="2707418" cy="2156392"/>
            </a:xfrm>
          </p:grpSpPr>
          <p:grpSp>
            <p:nvGrpSpPr>
              <p:cNvPr id="32" name="グループ化 31"/>
              <p:cNvGrpSpPr/>
              <p:nvPr/>
            </p:nvGrpSpPr>
            <p:grpSpPr>
              <a:xfrm>
                <a:off x="8214104" y="3886599"/>
                <a:ext cx="2364699" cy="2156392"/>
                <a:chOff x="8289236" y="3842072"/>
                <a:chExt cx="2364699" cy="2156392"/>
              </a:xfrm>
            </p:grpSpPr>
            <p:sp>
              <p:nvSpPr>
                <p:cNvPr id="34" name="正方形/長方形 33"/>
                <p:cNvSpPr/>
                <p:nvPr/>
              </p:nvSpPr>
              <p:spPr>
                <a:xfrm>
                  <a:off x="8289236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5" name="正方形/長方形 34"/>
                <p:cNvSpPr/>
                <p:nvPr/>
              </p:nvSpPr>
              <p:spPr>
                <a:xfrm>
                  <a:off x="8805867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正方形/長方形 35"/>
                <p:cNvSpPr/>
                <p:nvPr/>
              </p:nvSpPr>
              <p:spPr>
                <a:xfrm>
                  <a:off x="9322498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" name="正方形/長方形 36"/>
                <p:cNvSpPr/>
                <p:nvPr/>
              </p:nvSpPr>
              <p:spPr>
                <a:xfrm>
                  <a:off x="9839129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正方形/長方形 37"/>
                <p:cNvSpPr/>
                <p:nvPr/>
              </p:nvSpPr>
              <p:spPr>
                <a:xfrm>
                  <a:off x="10355762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3" name="正方形/長方形 32"/>
              <p:cNvSpPr/>
              <p:nvPr/>
            </p:nvSpPr>
            <p:spPr>
              <a:xfrm>
                <a:off x="8042745" y="3886599"/>
                <a:ext cx="2707418" cy="21563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9" name="グループ化 38"/>
            <p:cNvGrpSpPr/>
            <p:nvPr/>
          </p:nvGrpSpPr>
          <p:grpSpPr>
            <a:xfrm>
              <a:off x="5215656" y="4506003"/>
              <a:ext cx="820507" cy="835685"/>
              <a:chOff x="8042745" y="3886599"/>
              <a:chExt cx="2707418" cy="2156392"/>
            </a:xfrm>
          </p:grpSpPr>
          <p:grpSp>
            <p:nvGrpSpPr>
              <p:cNvPr id="40" name="グループ化 39"/>
              <p:cNvGrpSpPr/>
              <p:nvPr/>
            </p:nvGrpSpPr>
            <p:grpSpPr>
              <a:xfrm>
                <a:off x="8214104" y="3886599"/>
                <a:ext cx="2364699" cy="2156392"/>
                <a:chOff x="8289236" y="3842072"/>
                <a:chExt cx="2364699" cy="2156392"/>
              </a:xfrm>
            </p:grpSpPr>
            <p:sp>
              <p:nvSpPr>
                <p:cNvPr id="42" name="正方形/長方形 41"/>
                <p:cNvSpPr/>
                <p:nvPr/>
              </p:nvSpPr>
              <p:spPr>
                <a:xfrm>
                  <a:off x="8289236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" name="正方形/長方形 42"/>
                <p:cNvSpPr/>
                <p:nvPr/>
              </p:nvSpPr>
              <p:spPr>
                <a:xfrm>
                  <a:off x="8805867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" name="正方形/長方形 43"/>
                <p:cNvSpPr/>
                <p:nvPr/>
              </p:nvSpPr>
              <p:spPr>
                <a:xfrm>
                  <a:off x="9322498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" name="正方形/長方形 44"/>
                <p:cNvSpPr/>
                <p:nvPr/>
              </p:nvSpPr>
              <p:spPr>
                <a:xfrm>
                  <a:off x="9839129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正方形/長方形 45"/>
                <p:cNvSpPr/>
                <p:nvPr/>
              </p:nvSpPr>
              <p:spPr>
                <a:xfrm>
                  <a:off x="10355762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1" name="正方形/長方形 40"/>
              <p:cNvSpPr/>
              <p:nvPr/>
            </p:nvSpPr>
            <p:spPr>
              <a:xfrm>
                <a:off x="8042745" y="3886599"/>
                <a:ext cx="2707418" cy="21563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7" name="グループ化 46"/>
            <p:cNvGrpSpPr/>
            <p:nvPr/>
          </p:nvGrpSpPr>
          <p:grpSpPr>
            <a:xfrm rot="5400000">
              <a:off x="3680754" y="2095532"/>
              <a:ext cx="820507" cy="835685"/>
              <a:chOff x="8042745" y="3886599"/>
              <a:chExt cx="2707418" cy="2156392"/>
            </a:xfrm>
          </p:grpSpPr>
          <p:grpSp>
            <p:nvGrpSpPr>
              <p:cNvPr id="48" name="グループ化 47"/>
              <p:cNvGrpSpPr/>
              <p:nvPr/>
            </p:nvGrpSpPr>
            <p:grpSpPr>
              <a:xfrm>
                <a:off x="8214104" y="3886599"/>
                <a:ext cx="2364699" cy="2156392"/>
                <a:chOff x="8289236" y="3842072"/>
                <a:chExt cx="2364699" cy="2156392"/>
              </a:xfrm>
            </p:grpSpPr>
            <p:sp>
              <p:nvSpPr>
                <p:cNvPr id="50" name="正方形/長方形 49"/>
                <p:cNvSpPr/>
                <p:nvPr/>
              </p:nvSpPr>
              <p:spPr>
                <a:xfrm>
                  <a:off x="8289236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" name="正方形/長方形 50"/>
                <p:cNvSpPr/>
                <p:nvPr/>
              </p:nvSpPr>
              <p:spPr>
                <a:xfrm>
                  <a:off x="8805867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正方形/長方形 51"/>
                <p:cNvSpPr/>
                <p:nvPr/>
              </p:nvSpPr>
              <p:spPr>
                <a:xfrm>
                  <a:off x="9322498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正方形/長方形 52"/>
                <p:cNvSpPr/>
                <p:nvPr/>
              </p:nvSpPr>
              <p:spPr>
                <a:xfrm>
                  <a:off x="9839129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正方形/長方形 53"/>
                <p:cNvSpPr/>
                <p:nvPr/>
              </p:nvSpPr>
              <p:spPr>
                <a:xfrm>
                  <a:off x="10355762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9" name="正方形/長方形 48"/>
              <p:cNvSpPr/>
              <p:nvPr/>
            </p:nvSpPr>
            <p:spPr>
              <a:xfrm>
                <a:off x="8042745" y="3886599"/>
                <a:ext cx="2707418" cy="21563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5" name="グループ化 54"/>
            <p:cNvGrpSpPr/>
            <p:nvPr/>
          </p:nvGrpSpPr>
          <p:grpSpPr>
            <a:xfrm rot="5400000">
              <a:off x="5223245" y="3273913"/>
              <a:ext cx="820507" cy="835685"/>
              <a:chOff x="8042745" y="3886599"/>
              <a:chExt cx="2707418" cy="2156392"/>
            </a:xfrm>
          </p:grpSpPr>
          <p:grpSp>
            <p:nvGrpSpPr>
              <p:cNvPr id="56" name="グループ化 55"/>
              <p:cNvGrpSpPr/>
              <p:nvPr/>
            </p:nvGrpSpPr>
            <p:grpSpPr>
              <a:xfrm>
                <a:off x="8214104" y="3886599"/>
                <a:ext cx="2364699" cy="2156392"/>
                <a:chOff x="8289236" y="3842072"/>
                <a:chExt cx="2364699" cy="2156392"/>
              </a:xfrm>
            </p:grpSpPr>
            <p:sp>
              <p:nvSpPr>
                <p:cNvPr id="58" name="正方形/長方形 57"/>
                <p:cNvSpPr/>
                <p:nvPr/>
              </p:nvSpPr>
              <p:spPr>
                <a:xfrm>
                  <a:off x="8289236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" name="正方形/長方形 58"/>
                <p:cNvSpPr/>
                <p:nvPr/>
              </p:nvSpPr>
              <p:spPr>
                <a:xfrm>
                  <a:off x="8805867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正方形/長方形 59"/>
                <p:cNvSpPr/>
                <p:nvPr/>
              </p:nvSpPr>
              <p:spPr>
                <a:xfrm>
                  <a:off x="9322498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正方形/長方形 60"/>
                <p:cNvSpPr/>
                <p:nvPr/>
              </p:nvSpPr>
              <p:spPr>
                <a:xfrm>
                  <a:off x="9839129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>
                <a:xfrm>
                  <a:off x="10355762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7" name="正方形/長方形 56"/>
              <p:cNvSpPr/>
              <p:nvPr/>
            </p:nvSpPr>
            <p:spPr>
              <a:xfrm>
                <a:off x="8042745" y="3886599"/>
                <a:ext cx="2707418" cy="21563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3" name="グループ化 62"/>
            <p:cNvGrpSpPr/>
            <p:nvPr/>
          </p:nvGrpSpPr>
          <p:grpSpPr>
            <a:xfrm rot="5400000">
              <a:off x="2227696" y="3273913"/>
              <a:ext cx="820507" cy="835685"/>
              <a:chOff x="8042745" y="3886599"/>
              <a:chExt cx="2707418" cy="2156392"/>
            </a:xfrm>
          </p:grpSpPr>
          <p:grpSp>
            <p:nvGrpSpPr>
              <p:cNvPr id="64" name="グループ化 63"/>
              <p:cNvGrpSpPr/>
              <p:nvPr/>
            </p:nvGrpSpPr>
            <p:grpSpPr>
              <a:xfrm>
                <a:off x="8214104" y="3886599"/>
                <a:ext cx="2364699" cy="2156392"/>
                <a:chOff x="8289236" y="3842072"/>
                <a:chExt cx="2364699" cy="2156392"/>
              </a:xfrm>
            </p:grpSpPr>
            <p:sp>
              <p:nvSpPr>
                <p:cNvPr id="66" name="正方形/長方形 65"/>
                <p:cNvSpPr/>
                <p:nvPr/>
              </p:nvSpPr>
              <p:spPr>
                <a:xfrm>
                  <a:off x="8289236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正方形/長方形 66"/>
                <p:cNvSpPr/>
                <p:nvPr/>
              </p:nvSpPr>
              <p:spPr>
                <a:xfrm>
                  <a:off x="8805867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正方形/長方形 67"/>
                <p:cNvSpPr/>
                <p:nvPr/>
              </p:nvSpPr>
              <p:spPr>
                <a:xfrm>
                  <a:off x="9322498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正方形/長方形 68"/>
                <p:cNvSpPr/>
                <p:nvPr/>
              </p:nvSpPr>
              <p:spPr>
                <a:xfrm>
                  <a:off x="9839129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正方形/長方形 69"/>
                <p:cNvSpPr/>
                <p:nvPr/>
              </p:nvSpPr>
              <p:spPr>
                <a:xfrm>
                  <a:off x="10355762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5" name="正方形/長方形 64"/>
              <p:cNvSpPr/>
              <p:nvPr/>
            </p:nvSpPr>
            <p:spPr>
              <a:xfrm>
                <a:off x="8042745" y="3886599"/>
                <a:ext cx="2707418" cy="21563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1" name="グループ化 70"/>
            <p:cNvGrpSpPr/>
            <p:nvPr/>
          </p:nvGrpSpPr>
          <p:grpSpPr>
            <a:xfrm rot="5400000">
              <a:off x="3680754" y="4498414"/>
              <a:ext cx="820507" cy="835685"/>
              <a:chOff x="8042745" y="3886599"/>
              <a:chExt cx="2707418" cy="2156392"/>
            </a:xfrm>
          </p:grpSpPr>
          <p:grpSp>
            <p:nvGrpSpPr>
              <p:cNvPr id="72" name="グループ化 71"/>
              <p:cNvGrpSpPr/>
              <p:nvPr/>
            </p:nvGrpSpPr>
            <p:grpSpPr>
              <a:xfrm>
                <a:off x="8214104" y="3886599"/>
                <a:ext cx="2364699" cy="2156392"/>
                <a:chOff x="8289236" y="3842072"/>
                <a:chExt cx="2364699" cy="2156392"/>
              </a:xfrm>
            </p:grpSpPr>
            <p:sp>
              <p:nvSpPr>
                <p:cNvPr id="74" name="正方形/長方形 73"/>
                <p:cNvSpPr/>
                <p:nvPr/>
              </p:nvSpPr>
              <p:spPr>
                <a:xfrm>
                  <a:off x="8289236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" name="正方形/長方形 74"/>
                <p:cNvSpPr/>
                <p:nvPr/>
              </p:nvSpPr>
              <p:spPr>
                <a:xfrm>
                  <a:off x="8805867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6" name="正方形/長方形 75"/>
                <p:cNvSpPr/>
                <p:nvPr/>
              </p:nvSpPr>
              <p:spPr>
                <a:xfrm>
                  <a:off x="9322498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正方形/長方形 76"/>
                <p:cNvSpPr/>
                <p:nvPr/>
              </p:nvSpPr>
              <p:spPr>
                <a:xfrm>
                  <a:off x="9839129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正方形/長方形 77"/>
                <p:cNvSpPr/>
                <p:nvPr/>
              </p:nvSpPr>
              <p:spPr>
                <a:xfrm>
                  <a:off x="10355762" y="3842072"/>
                  <a:ext cx="298173" cy="215639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73" name="正方形/長方形 72"/>
              <p:cNvSpPr/>
              <p:nvPr/>
            </p:nvSpPr>
            <p:spPr>
              <a:xfrm>
                <a:off x="8042745" y="3886599"/>
                <a:ext cx="2707418" cy="21563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9" name="左矢印 78"/>
            <p:cNvSpPr/>
            <p:nvPr/>
          </p:nvSpPr>
          <p:spPr>
            <a:xfrm rot="1169179">
              <a:off x="5794245" y="3741787"/>
              <a:ext cx="1223230" cy="757999"/>
            </a:xfrm>
            <a:prstGeom prst="leftArrow">
              <a:avLst>
                <a:gd name="adj1" fmla="val 50000"/>
                <a:gd name="adj2" fmla="val 6880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7140127" y="4092848"/>
              <a:ext cx="203132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各ブロックは</a:t>
              </a:r>
            </a:p>
            <a:p>
              <a:r>
                <a:rPr lang="ja-JP" altLang="en-US" sz="2400" dirty="0" smtClean="0"/>
                <a:t>等間隔の縞柄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450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1026</Words>
  <Application>Microsoft Office PowerPoint</Application>
  <PresentationFormat>ワイド画面</PresentationFormat>
  <Paragraphs>110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BIZ UDPゴシック</vt:lpstr>
      <vt:lpstr>ＭＳ Ｐゴシック</vt:lpstr>
      <vt:lpstr>Arial</vt:lpstr>
      <vt:lpstr>Calibri</vt:lpstr>
      <vt:lpstr>Calibri Light</vt:lpstr>
      <vt:lpstr>Office テーマ</vt:lpstr>
      <vt:lpstr>演習2　交互2色</vt:lpstr>
      <vt:lpstr>STEP1:準備</vt:lpstr>
      <vt:lpstr>STEP2: 試してみよう　(ひも増減)</vt:lpstr>
      <vt:lpstr>STEP3:もうひとつ、試してみよう　(編み目)</vt:lpstr>
      <vt:lpstr>STEP4: 演習問題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演習1　片面同色</dc:title>
  <dc:creator>Microsoft アカウント</dc:creator>
  <cp:lastModifiedBy>Microsoft アカウント</cp:lastModifiedBy>
  <cp:revision>26</cp:revision>
  <dcterms:created xsi:type="dcterms:W3CDTF">2024-01-06T07:15:20Z</dcterms:created>
  <dcterms:modified xsi:type="dcterms:W3CDTF">2024-01-17T08:36:53Z</dcterms:modified>
</cp:coreProperties>
</file>