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5" r:id="rId7"/>
    <p:sldId id="263" r:id="rId8"/>
    <p:sldId id="264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20836" y="587790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67729" y="3526302"/>
            <a:ext cx="9144000" cy="2176975"/>
          </a:xfrm>
        </p:spPr>
        <p:txBody>
          <a:bodyPr/>
          <a:lstStyle>
            <a:lvl1pPr marL="0" indent="0" algn="ctr">
              <a:buNone/>
              <a:defRPr sz="2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16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85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26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59545"/>
          </a:xfrm>
        </p:spPr>
        <p:txBody>
          <a:bodyPr/>
          <a:lstStyle>
            <a:lvl1pPr>
              <a:defRPr sz="36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43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62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24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 userDrawn="1"/>
        </p:nvSpPr>
        <p:spPr>
          <a:xfrm>
            <a:off x="0" y="0"/>
            <a:ext cx="10515600" cy="459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593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2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62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C66C2-5D76-4861-93E3-2D0100AC029C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56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演習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　</a:t>
            </a:r>
            <a:r>
              <a:rPr lang="ja-JP" altLang="en-US" dirty="0" smtClean="0"/>
              <a:t>組み合わせ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複数色の組み合わせを試してみましょう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色と編み方の単位をセットで作ってみましょう。</a:t>
            </a:r>
            <a:endParaRPr lang="en-US" altLang="ja-JP" dirty="0" smtClean="0"/>
          </a:p>
          <a:p>
            <a:r>
              <a:rPr lang="ja-JP" altLang="en-US" dirty="0"/>
              <a:t>いろいろ組み合わせて、オリジナルを作ってみましょう。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397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STEP1:</a:t>
            </a:r>
            <a:r>
              <a:rPr lang="ja-JP" altLang="en-US" dirty="0"/>
              <a:t>準備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954209"/>
              </p:ext>
            </p:extLst>
          </p:nvPr>
        </p:nvGraphicFramePr>
        <p:xfrm>
          <a:off x="538941" y="1465913"/>
          <a:ext cx="10965873" cy="31089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20945"/>
                <a:gridCol w="4761992"/>
                <a:gridCol w="2741468"/>
                <a:gridCol w="2741468"/>
              </a:tblGrid>
              <a:tr h="0"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cap="all" dirty="0">
                          <a:effectLst/>
                        </a:rPr>
                        <a:t>順序</a:t>
                      </a:r>
                      <a:endParaRPr lang="ja-JP" altLang="en-US" b="1" cap="al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cap="all">
                          <a:effectLst/>
                        </a:rPr>
                        <a:t>操作</a:t>
                      </a:r>
                      <a:endParaRPr lang="ja-JP" altLang="en-US" b="1" cap="all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cap="all">
                          <a:effectLst/>
                        </a:rPr>
                        <a:t>例</a:t>
                      </a:r>
                      <a:endParaRPr lang="ja-JP" altLang="en-US" b="1" cap="all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cap="all">
                          <a:effectLst/>
                        </a:rPr>
                        <a:t>コメント</a:t>
                      </a:r>
                      <a:endParaRPr lang="ja-JP" altLang="en-US" b="1" cap="all">
                        <a:effectLst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dirty="0">
                          <a:effectLst/>
                        </a:rPr>
                        <a:t>1</a:t>
                      </a:r>
                      <a:endParaRPr lang="en-US" altLang="ja-JP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>
                          <a:effectLst/>
                        </a:rPr>
                        <a:t>かごのベースを作ってください</a:t>
                      </a:r>
                      <a:endParaRPr lang="ja-JP" altLang="en-US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>
                          <a:effectLst/>
                        </a:rPr>
                        <a:t>PP</a:t>
                      </a:r>
                      <a:r>
                        <a:rPr lang="ja-JP" altLang="en-US">
                          <a:effectLst/>
                        </a:rPr>
                        <a:t>バンド、横</a:t>
                      </a:r>
                      <a:r>
                        <a:rPr lang="en-US" altLang="ja-JP">
                          <a:effectLst/>
                        </a:rPr>
                        <a:t>300mm, </a:t>
                      </a:r>
                      <a:r>
                        <a:rPr lang="ja-JP" altLang="en-US">
                          <a:effectLst/>
                        </a:rPr>
                        <a:t>縦</a:t>
                      </a:r>
                      <a:r>
                        <a:rPr lang="en-US" altLang="ja-JP">
                          <a:effectLst/>
                        </a:rPr>
                        <a:t>120mm, </a:t>
                      </a:r>
                      <a:r>
                        <a:rPr lang="ja-JP" altLang="en-US">
                          <a:effectLst/>
                        </a:rPr>
                        <a:t>高さ</a:t>
                      </a:r>
                      <a:r>
                        <a:rPr lang="en-US" altLang="ja-JP">
                          <a:effectLst/>
                        </a:rPr>
                        <a:t>200mm </a:t>
                      </a:r>
                      <a:r>
                        <a:rPr lang="ja-JP" altLang="en-US">
                          <a:effectLst/>
                        </a:rPr>
                        <a:t>で概算</a:t>
                      </a:r>
                      <a:endParaRPr lang="ja-JP" altLang="en-US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b="0">
                        <a:effectLst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>
                          <a:effectLst/>
                        </a:rPr>
                        <a:t>2</a:t>
                      </a:r>
                      <a:endParaRPr lang="en-US" altLang="ja-JP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>
                          <a:effectLst/>
                        </a:rPr>
                        <a:t>「横ひもの数」「縦ひもの数」「側面の編みひも」</a:t>
                      </a:r>
                      <a:br>
                        <a:rPr lang="ja-JP" altLang="en-US">
                          <a:effectLst/>
                        </a:rPr>
                      </a:br>
                      <a:r>
                        <a:rPr lang="en-US" altLang="ja-JP">
                          <a:effectLst/>
                        </a:rPr>
                        <a:t>3</a:t>
                      </a:r>
                      <a:r>
                        <a:rPr lang="ja-JP" altLang="en-US">
                          <a:effectLst/>
                        </a:rPr>
                        <a:t>つの数が、ともに</a:t>
                      </a:r>
                      <a:r>
                        <a:rPr lang="en-US" altLang="ja-JP">
                          <a:effectLst/>
                        </a:rPr>
                        <a:t>3</a:t>
                      </a:r>
                      <a:r>
                        <a:rPr lang="ja-JP" altLang="en-US">
                          <a:effectLst/>
                        </a:rPr>
                        <a:t>の倍数になるように調整してください</a:t>
                      </a:r>
                      <a:endParaRPr lang="ja-JP" altLang="en-US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>
                          <a:effectLst/>
                        </a:rPr>
                        <a:t>横ひも</a:t>
                      </a:r>
                      <a:r>
                        <a:rPr lang="en-US" altLang="ja-JP">
                          <a:effectLst/>
                        </a:rPr>
                        <a:t>=9</a:t>
                      </a:r>
                      <a:r>
                        <a:rPr lang="ja-JP" altLang="en-US">
                          <a:effectLst/>
                        </a:rPr>
                        <a:t>本</a:t>
                      </a:r>
                      <a:br>
                        <a:rPr lang="ja-JP" altLang="en-US">
                          <a:effectLst/>
                        </a:rPr>
                      </a:br>
                      <a:r>
                        <a:rPr lang="ja-JP" altLang="en-US">
                          <a:effectLst/>
                        </a:rPr>
                        <a:t>縦ひも</a:t>
                      </a:r>
                      <a:r>
                        <a:rPr lang="en-US" altLang="ja-JP">
                          <a:effectLst/>
                        </a:rPr>
                        <a:t>=21</a:t>
                      </a:r>
                      <a:r>
                        <a:rPr lang="ja-JP" altLang="en-US">
                          <a:effectLst/>
                        </a:rPr>
                        <a:t>本</a:t>
                      </a:r>
                      <a:br>
                        <a:rPr lang="ja-JP" altLang="en-US">
                          <a:effectLst/>
                        </a:rPr>
                      </a:br>
                      <a:r>
                        <a:rPr lang="ja-JP" altLang="en-US">
                          <a:effectLst/>
                        </a:rPr>
                        <a:t>側面の編みひも</a:t>
                      </a:r>
                      <a:r>
                        <a:rPr lang="en-US" altLang="ja-JP">
                          <a:effectLst/>
                        </a:rPr>
                        <a:t>=15</a:t>
                      </a:r>
                      <a:r>
                        <a:rPr lang="ja-JP" altLang="en-US">
                          <a:effectLst/>
                        </a:rPr>
                        <a:t>本</a:t>
                      </a:r>
                      <a:endParaRPr lang="ja-JP" altLang="en-US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b="0">
                        <a:effectLst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>
                          <a:effectLst/>
                        </a:rPr>
                        <a:t>3</a:t>
                      </a:r>
                      <a:endParaRPr lang="en-US" altLang="ja-JP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>
                          <a:effectLst/>
                        </a:rPr>
                        <a:t>「縦横側面を展開する」のチェックをオンにしてください</a:t>
                      </a:r>
                      <a:endParaRPr lang="ja-JP" altLang="en-US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dirty="0">
                          <a:effectLst/>
                        </a:rPr>
                        <a:t>[</a:t>
                      </a:r>
                      <a:r>
                        <a:rPr lang="ja-JP" altLang="en-US" dirty="0">
                          <a:effectLst/>
                        </a:rPr>
                        <a:t>縦ひも</a:t>
                      </a:r>
                      <a:r>
                        <a:rPr lang="en-US" altLang="ja-JP" dirty="0">
                          <a:effectLst/>
                        </a:rPr>
                        <a:t>][</a:t>
                      </a:r>
                      <a:r>
                        <a:rPr lang="ja-JP" altLang="en-US" dirty="0">
                          <a:effectLst/>
                        </a:rPr>
                        <a:t>横ひも</a:t>
                      </a:r>
                      <a:r>
                        <a:rPr lang="en-US" altLang="ja-JP" dirty="0">
                          <a:effectLst/>
                        </a:rPr>
                        <a:t>]</a:t>
                      </a:r>
                      <a:r>
                        <a:rPr lang="ja-JP" altLang="en-US" dirty="0">
                          <a:effectLst/>
                        </a:rPr>
                        <a:t>のタブが表示され、側面の編みひもも展開されます</a:t>
                      </a:r>
                      <a:endParaRPr lang="ja-JP" altLang="en-US" b="0" dirty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51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STEP2: </a:t>
            </a:r>
            <a:r>
              <a:rPr lang="ja-JP" altLang="en-US" dirty="0"/>
              <a:t>試してみよう　</a:t>
            </a:r>
            <a:r>
              <a:rPr lang="en-US" altLang="ja-JP" dirty="0" smtClean="0"/>
              <a:t>(</a:t>
            </a:r>
            <a:r>
              <a:rPr lang="ja-JP" altLang="en-US" dirty="0"/>
              <a:t>複数色</a:t>
            </a:r>
            <a:r>
              <a:rPr lang="ja-JP" altLang="en-US" dirty="0" smtClean="0"/>
              <a:t>セット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45537"/>
              </p:ext>
            </p:extLst>
          </p:nvPr>
        </p:nvGraphicFramePr>
        <p:xfrm>
          <a:off x="390698" y="631766"/>
          <a:ext cx="11488192" cy="623748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90451"/>
                <a:gridCol w="6143106"/>
                <a:gridCol w="1982587"/>
                <a:gridCol w="2872048"/>
              </a:tblGrid>
              <a:tr h="275258"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cap="all" dirty="0">
                          <a:effectLst/>
                        </a:rPr>
                        <a:t>順序</a:t>
                      </a:r>
                      <a:endParaRPr lang="ja-JP" altLang="en-US" sz="1400" b="1" cap="all" dirty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cap="all">
                          <a:effectLst/>
                        </a:rPr>
                        <a:t>操作</a:t>
                      </a:r>
                      <a:endParaRPr lang="ja-JP" altLang="en-US" sz="1400" b="1" cap="all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cap="all">
                          <a:effectLst/>
                        </a:rPr>
                        <a:t>例</a:t>
                      </a:r>
                      <a:endParaRPr lang="ja-JP" altLang="en-US" sz="1400" b="1" cap="all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cap="all">
                          <a:effectLst/>
                        </a:rPr>
                        <a:t>コメント</a:t>
                      </a:r>
                      <a:endParaRPr lang="ja-JP" altLang="en-US" sz="1400" b="1" cap="all">
                        <a:effectLst/>
                      </a:endParaRPr>
                    </a:p>
                  </a:txBody>
                  <a:tcPr marL="12189" marR="12189" marT="6094" marB="6094" anchor="ctr"/>
                </a:tc>
              </a:tr>
              <a:tr h="275258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STEP1 </a:t>
                      </a:r>
                      <a:r>
                        <a:rPr lang="ja-JP" altLang="en-US" sz="1600" dirty="0">
                          <a:effectLst/>
                        </a:rPr>
                        <a:t>の状態から、開始します。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</a:tr>
              <a:tr h="535641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1</a:t>
                      </a:r>
                      <a:endParaRPr lang="en-US" altLang="ja-JP" sz="1400" b="0" dirty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使用する色を</a:t>
                      </a:r>
                      <a:r>
                        <a:rPr lang="en-US" altLang="ja-JP" sz="1600" dirty="0">
                          <a:effectLst/>
                        </a:rPr>
                        <a:t>3</a:t>
                      </a:r>
                      <a:r>
                        <a:rPr lang="ja-JP" altLang="en-US" sz="1600" dirty="0">
                          <a:effectLst/>
                        </a:rPr>
                        <a:t>色、決めてください。</a:t>
                      </a:r>
                      <a:br>
                        <a:rPr lang="ja-JP" altLang="en-US" sz="1600" dirty="0">
                          <a:effectLst/>
                        </a:rPr>
                      </a:br>
                      <a:r>
                        <a:rPr lang="en-US" altLang="ja-JP" sz="1600" dirty="0">
                          <a:effectLst/>
                        </a:rPr>
                        <a:t>A</a:t>
                      </a:r>
                      <a:r>
                        <a:rPr lang="ja-JP" altLang="en-US" sz="1600" dirty="0">
                          <a:effectLst/>
                        </a:rPr>
                        <a:t>色</a:t>
                      </a:r>
                      <a:r>
                        <a:rPr lang="en-US" altLang="ja-JP" sz="1600" dirty="0">
                          <a:effectLst/>
                        </a:rPr>
                        <a:t>,B</a:t>
                      </a:r>
                      <a:r>
                        <a:rPr lang="ja-JP" altLang="en-US" sz="1600" dirty="0">
                          <a:effectLst/>
                        </a:rPr>
                        <a:t>色</a:t>
                      </a:r>
                      <a:r>
                        <a:rPr lang="en-US" altLang="ja-JP" sz="1600" dirty="0">
                          <a:effectLst/>
                        </a:rPr>
                        <a:t>,C</a:t>
                      </a:r>
                      <a:r>
                        <a:rPr lang="ja-JP" altLang="en-US" sz="1600" dirty="0">
                          <a:effectLst/>
                        </a:rPr>
                        <a:t>色とします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「赤」「青」「白」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</a:tr>
              <a:tr h="535641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2</a:t>
                      </a:r>
                      <a:endParaRPr lang="en-US" altLang="ja-JP" sz="1400" b="0" dirty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[</a:t>
                      </a:r>
                      <a:r>
                        <a:rPr lang="ja-JP" altLang="en-US" sz="1600">
                          <a:effectLst/>
                        </a:rPr>
                        <a:t>縦ひも</a:t>
                      </a:r>
                      <a:r>
                        <a:rPr lang="en-US" altLang="ja-JP" sz="1600">
                          <a:effectLst/>
                        </a:rPr>
                        <a:t>]</a:t>
                      </a:r>
                      <a:r>
                        <a:rPr lang="ja-JP" altLang="en-US" sz="1600">
                          <a:effectLst/>
                        </a:rPr>
                        <a:t>のタブで、ひもの色を、</a:t>
                      </a:r>
                      <a:r>
                        <a:rPr lang="en-US" altLang="ja-JP" sz="1600">
                          <a:effectLst/>
                        </a:rPr>
                        <a:t>3</a:t>
                      </a:r>
                      <a:r>
                        <a:rPr lang="ja-JP" altLang="en-US" sz="1600">
                          <a:effectLst/>
                        </a:rPr>
                        <a:t>色の繰り返しにしてください。</a:t>
                      </a:r>
                      <a:r>
                        <a:rPr lang="en-US" altLang="ja-JP" sz="1600">
                          <a:effectLst/>
                        </a:rPr>
                        <a:t>ABCABCABCABC…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「赤青白」 の繰り返し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最初の</a:t>
                      </a:r>
                      <a:r>
                        <a:rPr lang="en-US" altLang="ja-JP" sz="1400">
                          <a:effectLst/>
                        </a:rPr>
                        <a:t>1</a:t>
                      </a:r>
                      <a:r>
                        <a:rPr lang="ja-JP" altLang="en-US" sz="1400">
                          <a:effectLst/>
                        </a:rPr>
                        <a:t>セット、</a:t>
                      </a:r>
                      <a:r>
                        <a:rPr lang="en-US" altLang="ja-JP" sz="1400">
                          <a:effectLst/>
                        </a:rPr>
                        <a:t>3</a:t>
                      </a:r>
                      <a:r>
                        <a:rPr lang="ja-JP" altLang="en-US" sz="1400">
                          <a:effectLst/>
                        </a:rPr>
                        <a:t>色が作れたら、コピー・貼り付け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</a:tr>
              <a:tr h="327249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3</a:t>
                      </a:r>
                      <a:endParaRPr lang="en-US" altLang="ja-JP" sz="1400" b="0" dirty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[</a:t>
                      </a:r>
                      <a:r>
                        <a:rPr lang="ja-JP" altLang="en-US" sz="1600">
                          <a:effectLst/>
                        </a:rPr>
                        <a:t>横ひも</a:t>
                      </a:r>
                      <a:r>
                        <a:rPr lang="en-US" altLang="ja-JP" sz="1600">
                          <a:effectLst/>
                        </a:rPr>
                        <a:t>]</a:t>
                      </a:r>
                      <a:r>
                        <a:rPr lang="ja-JP" altLang="en-US" sz="1600">
                          <a:effectLst/>
                        </a:rPr>
                        <a:t>のタブで、ひもの色を、縦ひもと同じ並びにしてください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「赤青白」 の繰り返し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縦ひもの</a:t>
                      </a:r>
                      <a:r>
                        <a:rPr lang="en-US" altLang="ja-JP" sz="1400">
                          <a:effectLst/>
                        </a:rPr>
                        <a:t>3</a:t>
                      </a:r>
                      <a:r>
                        <a:rPr lang="ja-JP" altLang="en-US" sz="1400">
                          <a:effectLst/>
                        </a:rPr>
                        <a:t>色を、コピー・貼り付け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</a:tr>
              <a:tr h="371873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4</a:t>
                      </a:r>
                      <a:endParaRPr lang="en-US" altLang="ja-JP" sz="1400" b="0" dirty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[</a:t>
                      </a:r>
                      <a:r>
                        <a:rPr lang="ja-JP" altLang="en-US" sz="1600" dirty="0">
                          <a:effectLst/>
                        </a:rPr>
                        <a:t>側面と縁</a:t>
                      </a:r>
                      <a:r>
                        <a:rPr lang="en-US" altLang="ja-JP" sz="1600" dirty="0">
                          <a:effectLst/>
                        </a:rPr>
                        <a:t>]</a:t>
                      </a:r>
                      <a:r>
                        <a:rPr lang="ja-JP" altLang="en-US" sz="1600" dirty="0">
                          <a:effectLst/>
                        </a:rPr>
                        <a:t>のタブで、ひもの色を、縦ひもと同じ並びにしてください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「赤青白」 の繰り返し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縦ひもの</a:t>
                      </a:r>
                      <a:r>
                        <a:rPr lang="en-US" altLang="ja-JP" sz="1400">
                          <a:effectLst/>
                        </a:rPr>
                        <a:t>3</a:t>
                      </a:r>
                      <a:r>
                        <a:rPr lang="ja-JP" altLang="en-US" sz="1400">
                          <a:effectLst/>
                        </a:rPr>
                        <a:t>色を、コピー・貼り付け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</a:tr>
              <a:tr h="535641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5</a:t>
                      </a:r>
                      <a:endParaRPr lang="en-US" altLang="ja-JP" sz="1400" b="0" dirty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[</a:t>
                      </a:r>
                      <a:r>
                        <a:rPr lang="ja-JP" altLang="en-US" sz="1600" dirty="0">
                          <a:effectLst/>
                        </a:rPr>
                        <a:t>プレビュー</a:t>
                      </a:r>
                      <a:r>
                        <a:rPr lang="en-US" altLang="ja-JP" sz="1600" dirty="0">
                          <a:effectLst/>
                        </a:rPr>
                        <a:t>]</a:t>
                      </a:r>
                      <a:r>
                        <a:rPr lang="ja-JP" altLang="en-US" sz="1600" dirty="0">
                          <a:effectLst/>
                        </a:rPr>
                        <a:t>タブで、作られる模様を確認しましょう。</a:t>
                      </a:r>
                      <a:r>
                        <a:rPr lang="en-US" altLang="ja-JP" sz="1600" dirty="0">
                          <a:effectLst/>
                        </a:rPr>
                        <a:t>[</a:t>
                      </a:r>
                      <a:r>
                        <a:rPr lang="ja-JP" altLang="en-US" sz="1600" dirty="0">
                          <a:effectLst/>
                        </a:rPr>
                        <a:t>ブラウザ</a:t>
                      </a:r>
                      <a:r>
                        <a:rPr lang="en-US" altLang="ja-JP" sz="1600" dirty="0">
                          <a:effectLst/>
                        </a:rPr>
                        <a:t>]</a:t>
                      </a:r>
                      <a:r>
                        <a:rPr lang="ja-JP" altLang="en-US" sz="1600" dirty="0">
                          <a:effectLst/>
                        </a:rPr>
                        <a:t>ボタンで表示させましょう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</a:tr>
              <a:tr h="86274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6</a:t>
                      </a:r>
                      <a:endParaRPr lang="en-US" altLang="ja-JP" sz="1400" b="0" dirty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プレビュー図を見て、かごに組み立てた時の側面の色のつながりを確認しましょう。右側面と下側面が同じ</a:t>
                      </a:r>
                      <a:r>
                        <a:rPr lang="en-US" altLang="ja-JP" sz="1600">
                          <a:effectLst/>
                        </a:rPr>
                        <a:t>C</a:t>
                      </a:r>
                      <a:r>
                        <a:rPr lang="ja-JP" altLang="en-US" sz="1600">
                          <a:effectLst/>
                        </a:rPr>
                        <a:t>色、左側面と上側面が同じ</a:t>
                      </a:r>
                      <a:r>
                        <a:rPr lang="en-US" altLang="ja-JP" sz="1600">
                          <a:effectLst/>
                        </a:rPr>
                        <a:t>A</a:t>
                      </a:r>
                      <a:r>
                        <a:rPr lang="ja-JP" altLang="en-US" sz="1600">
                          <a:effectLst/>
                        </a:rPr>
                        <a:t>色で重なっていますか？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上側面・右側面が白</a:t>
                      </a:r>
                      <a:br>
                        <a:rPr lang="ja-JP" altLang="en-US" sz="1400">
                          <a:effectLst/>
                        </a:rPr>
                      </a:br>
                      <a:r>
                        <a:rPr lang="ja-JP" altLang="en-US" sz="1400">
                          <a:effectLst/>
                        </a:rPr>
                        <a:t>左側面・上側面が赤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ひも数が</a:t>
                      </a:r>
                      <a:r>
                        <a:rPr lang="en-US" altLang="ja-JP" sz="1400">
                          <a:effectLst/>
                        </a:rPr>
                        <a:t>3</a:t>
                      </a:r>
                      <a:r>
                        <a:rPr lang="ja-JP" altLang="en-US" sz="1400">
                          <a:effectLst/>
                        </a:rPr>
                        <a:t>の倍数なので、重なるはずです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</a:tr>
              <a:tr h="535641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7</a:t>
                      </a:r>
                      <a:endParaRPr lang="en-US" altLang="ja-JP" sz="1400" b="0" dirty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横ひもの最初の</a:t>
                      </a:r>
                      <a:r>
                        <a:rPr lang="en-US" altLang="ja-JP" sz="1600">
                          <a:effectLst/>
                        </a:rPr>
                        <a:t>1</a:t>
                      </a:r>
                      <a:r>
                        <a:rPr lang="ja-JP" altLang="en-US" sz="1600">
                          <a:effectLst/>
                        </a:rPr>
                        <a:t>本と、最後の</a:t>
                      </a:r>
                      <a:r>
                        <a:rPr lang="en-US" altLang="ja-JP" sz="1600">
                          <a:effectLst/>
                        </a:rPr>
                        <a:t>1</a:t>
                      </a:r>
                      <a:r>
                        <a:rPr lang="ja-JP" altLang="en-US" sz="1600">
                          <a:effectLst/>
                        </a:rPr>
                        <a:t>本を取り外すことで、重なりをなくすことにしましょう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</a:tr>
              <a:tr h="639621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8</a:t>
                      </a:r>
                      <a:endParaRPr lang="en-US" altLang="ja-JP" sz="1400" b="0" dirty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[</a:t>
                      </a:r>
                      <a:r>
                        <a:rPr lang="ja-JP" altLang="en-US" sz="1600">
                          <a:effectLst/>
                        </a:rPr>
                        <a:t>横ひも</a:t>
                      </a:r>
                      <a:r>
                        <a:rPr lang="en-US" altLang="ja-JP" sz="1600">
                          <a:effectLst/>
                        </a:rPr>
                        <a:t>]</a:t>
                      </a:r>
                      <a:r>
                        <a:rPr lang="ja-JP" altLang="en-US" sz="1600">
                          <a:effectLst/>
                        </a:rPr>
                        <a:t>のタブを表示し、</a:t>
                      </a:r>
                      <a:r>
                        <a:rPr lang="en-US" altLang="ja-JP" sz="1600">
                          <a:effectLst/>
                        </a:rPr>
                        <a:t>1</a:t>
                      </a:r>
                      <a:r>
                        <a:rPr lang="ja-JP" altLang="en-US" sz="1600">
                          <a:effectLst/>
                        </a:rPr>
                        <a:t>行目を選択して</a:t>
                      </a:r>
                      <a:r>
                        <a:rPr lang="en-US" altLang="ja-JP" sz="1600">
                          <a:effectLst/>
                        </a:rPr>
                        <a:t>[</a:t>
                      </a:r>
                      <a:r>
                        <a:rPr lang="ja-JP" altLang="en-US" sz="1600">
                          <a:effectLst/>
                        </a:rPr>
                        <a:t>削除</a:t>
                      </a:r>
                      <a:r>
                        <a:rPr lang="en-US" altLang="ja-JP" sz="1600">
                          <a:effectLst/>
                        </a:rPr>
                        <a:t>]</a:t>
                      </a:r>
                      <a:r>
                        <a:rPr lang="ja-JP" altLang="en-US" sz="1600">
                          <a:effectLst/>
                        </a:rPr>
                        <a:t>をクリックします。つぎに最後の行を選択して</a:t>
                      </a:r>
                      <a:r>
                        <a:rPr lang="en-US" altLang="ja-JP" sz="1600">
                          <a:effectLst/>
                        </a:rPr>
                        <a:t>[</a:t>
                      </a:r>
                      <a:r>
                        <a:rPr lang="ja-JP" altLang="en-US" sz="1600">
                          <a:effectLst/>
                        </a:rPr>
                        <a:t>削除</a:t>
                      </a:r>
                      <a:r>
                        <a:rPr lang="en-US" altLang="ja-JP" sz="1600">
                          <a:effectLst/>
                        </a:rPr>
                        <a:t>]</a:t>
                      </a:r>
                      <a:r>
                        <a:rPr lang="ja-JP" altLang="en-US" sz="1600">
                          <a:effectLst/>
                        </a:rPr>
                        <a:t>をクリックします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横ひもが</a:t>
                      </a:r>
                      <a:r>
                        <a:rPr lang="en-US" altLang="ja-JP" sz="1400">
                          <a:effectLst/>
                        </a:rPr>
                        <a:t>2</a:t>
                      </a:r>
                      <a:r>
                        <a:rPr lang="ja-JP" altLang="en-US" sz="1400">
                          <a:effectLst/>
                        </a:rPr>
                        <a:t>本減ります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</a:tr>
              <a:tr h="535641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9</a:t>
                      </a:r>
                      <a:endParaRPr lang="en-US" altLang="ja-JP" sz="1400" b="0" dirty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[</a:t>
                      </a:r>
                      <a:r>
                        <a:rPr lang="ja-JP" altLang="en-US" sz="1600">
                          <a:effectLst/>
                        </a:rPr>
                        <a:t>プレビュー</a:t>
                      </a:r>
                      <a:r>
                        <a:rPr lang="en-US" altLang="ja-JP" sz="1600">
                          <a:effectLst/>
                        </a:rPr>
                        <a:t>]</a:t>
                      </a:r>
                      <a:r>
                        <a:rPr lang="ja-JP" altLang="en-US" sz="1600">
                          <a:effectLst/>
                        </a:rPr>
                        <a:t>タブで、変更を確認しましょう。</a:t>
                      </a:r>
                      <a:r>
                        <a:rPr lang="en-US" altLang="ja-JP" sz="1600">
                          <a:effectLst/>
                        </a:rPr>
                        <a:t>[</a:t>
                      </a:r>
                      <a:r>
                        <a:rPr lang="ja-JP" altLang="en-US" sz="1600">
                          <a:effectLst/>
                        </a:rPr>
                        <a:t>ブラウザ</a:t>
                      </a:r>
                      <a:r>
                        <a:rPr lang="en-US" altLang="ja-JP" sz="1600">
                          <a:effectLst/>
                        </a:rPr>
                        <a:t>]</a:t>
                      </a:r>
                      <a:r>
                        <a:rPr lang="ja-JP" altLang="en-US" sz="1600">
                          <a:effectLst/>
                        </a:rPr>
                        <a:t>ボタンで先の状態と比較してみましょう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</a:tr>
              <a:tr h="796024">
                <a:tc>
                  <a:txBody>
                    <a:bodyPr/>
                    <a:lstStyle/>
                    <a:p>
                      <a:pPr algn="l" latinLnBrk="0"/>
                      <a:r>
                        <a:rPr lang="el-GR" sz="1400">
                          <a:effectLst/>
                        </a:rPr>
                        <a:t>α</a:t>
                      </a:r>
                      <a:endParaRPr lang="el-GR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縦のサイズが</a:t>
                      </a:r>
                      <a:r>
                        <a:rPr lang="en-US" altLang="ja-JP" sz="1600" dirty="0">
                          <a:effectLst/>
                        </a:rPr>
                        <a:t>2</a:t>
                      </a:r>
                      <a:r>
                        <a:rPr lang="ja-JP" altLang="en-US" sz="1600" dirty="0">
                          <a:effectLst/>
                        </a:rPr>
                        <a:t>本分小さくなっています。サイズを合わせたい場合は、縦横の本数、色の並びを変えるなどして、調整してみてください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12189" marR="12189" marT="6094" marB="6094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間に</a:t>
                      </a:r>
                      <a:r>
                        <a:rPr lang="en-US" altLang="ja-JP" sz="1400" dirty="0">
                          <a:effectLst/>
                        </a:rPr>
                        <a:t>3</a:t>
                      </a:r>
                      <a:r>
                        <a:rPr lang="ja-JP" altLang="en-US" sz="1400" dirty="0">
                          <a:effectLst/>
                        </a:rPr>
                        <a:t>本を、この並びで追加するなど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12189" marR="12189" marT="6094" marB="609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82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STEP3</a:t>
            </a:r>
            <a:r>
              <a:rPr lang="en-US" altLang="ja-JP" dirty="0" smtClean="0"/>
              <a:t>:</a:t>
            </a:r>
            <a:r>
              <a:rPr lang="ja-JP" altLang="en-US" dirty="0"/>
              <a:t>もうひとつ、試してみよう　</a:t>
            </a:r>
            <a:r>
              <a:rPr lang="en-US" altLang="ja-JP" dirty="0"/>
              <a:t>(</a:t>
            </a:r>
            <a:r>
              <a:rPr lang="ja-JP" altLang="en-US" dirty="0"/>
              <a:t>同色ブロック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937873"/>
              </p:ext>
            </p:extLst>
          </p:nvPr>
        </p:nvGraphicFramePr>
        <p:xfrm>
          <a:off x="299257" y="603651"/>
          <a:ext cx="11671069" cy="6196159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556954"/>
                <a:gridCol w="6783185"/>
                <a:gridCol w="2061557"/>
                <a:gridCol w="2269373"/>
              </a:tblGrid>
              <a:tr h="284694"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 dirty="0">
                          <a:effectLst/>
                        </a:rPr>
                        <a:t>順序</a:t>
                      </a:r>
                      <a:endParaRPr lang="ja-JP" altLang="en-US" sz="1600" b="1" cap="all" dirty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>
                          <a:effectLst/>
                        </a:rPr>
                        <a:t>操作</a:t>
                      </a:r>
                      <a:endParaRPr lang="ja-JP" altLang="en-US" sz="1600" b="1" cap="all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>
                          <a:effectLst/>
                        </a:rPr>
                        <a:t>例</a:t>
                      </a:r>
                      <a:endParaRPr lang="ja-JP" altLang="en-US" sz="1600" b="1" cap="all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>
                          <a:effectLst/>
                        </a:rPr>
                        <a:t>コメント</a:t>
                      </a:r>
                      <a:endParaRPr lang="ja-JP" altLang="en-US" sz="1600" b="1" cap="all">
                        <a:effectLst/>
                      </a:endParaRPr>
                    </a:p>
                  </a:txBody>
                  <a:tcPr marL="30861" marR="30861" marT="15430" marB="15430" anchor="ctr"/>
                </a:tc>
              </a:tr>
              <a:tr h="284694"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STEP1 </a:t>
                      </a:r>
                      <a:r>
                        <a:rPr lang="ja-JP" altLang="en-US" sz="1600" dirty="0">
                          <a:effectLst/>
                        </a:rPr>
                        <a:t>の状態から、再開始します。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</a:tr>
              <a:tr h="53740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1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使用する色を</a:t>
                      </a:r>
                      <a:r>
                        <a:rPr lang="en-US" altLang="ja-JP" sz="1600" dirty="0">
                          <a:effectLst/>
                        </a:rPr>
                        <a:t>3</a:t>
                      </a:r>
                      <a:r>
                        <a:rPr lang="ja-JP" altLang="en-US" sz="1600" dirty="0">
                          <a:effectLst/>
                        </a:rPr>
                        <a:t>色、決めてください。</a:t>
                      </a:r>
                      <a:br>
                        <a:rPr lang="ja-JP" altLang="en-US" sz="1600" dirty="0">
                          <a:effectLst/>
                        </a:rPr>
                      </a:br>
                      <a:r>
                        <a:rPr lang="en-US" altLang="ja-JP" sz="1600" dirty="0">
                          <a:effectLst/>
                        </a:rPr>
                        <a:t>A</a:t>
                      </a:r>
                      <a:r>
                        <a:rPr lang="ja-JP" altLang="en-US" sz="1600" dirty="0">
                          <a:effectLst/>
                        </a:rPr>
                        <a:t>色</a:t>
                      </a:r>
                      <a:r>
                        <a:rPr lang="en-US" altLang="ja-JP" sz="1600" dirty="0">
                          <a:effectLst/>
                        </a:rPr>
                        <a:t>,B</a:t>
                      </a:r>
                      <a:r>
                        <a:rPr lang="ja-JP" altLang="en-US" sz="1600" dirty="0">
                          <a:effectLst/>
                        </a:rPr>
                        <a:t>色</a:t>
                      </a:r>
                      <a:r>
                        <a:rPr lang="en-US" altLang="ja-JP" sz="1600" dirty="0">
                          <a:effectLst/>
                        </a:rPr>
                        <a:t>,C</a:t>
                      </a:r>
                      <a:r>
                        <a:rPr lang="ja-JP" altLang="en-US" sz="1600" dirty="0">
                          <a:effectLst/>
                        </a:rPr>
                        <a:t>色とします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「赤」「青」「白」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</a:tr>
              <a:tr h="53740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2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[</a:t>
                      </a:r>
                      <a:r>
                        <a:rPr lang="ja-JP" altLang="en-US" sz="1600" dirty="0">
                          <a:effectLst/>
                        </a:rPr>
                        <a:t>縦ひも</a:t>
                      </a:r>
                      <a:r>
                        <a:rPr lang="en-US" altLang="ja-JP" sz="1600" dirty="0">
                          <a:effectLst/>
                        </a:rPr>
                        <a:t>]</a:t>
                      </a:r>
                      <a:r>
                        <a:rPr lang="ja-JP" altLang="en-US" sz="1600" dirty="0">
                          <a:effectLst/>
                        </a:rPr>
                        <a:t>のタブで、ひもの色を、各色</a:t>
                      </a:r>
                      <a:r>
                        <a:rPr lang="en-US" altLang="ja-JP" sz="1600" dirty="0">
                          <a:effectLst/>
                        </a:rPr>
                        <a:t>3</a:t>
                      </a:r>
                      <a:r>
                        <a:rPr lang="ja-JP" altLang="en-US" sz="1600" dirty="0">
                          <a:effectLst/>
                        </a:rPr>
                        <a:t>本ずつの繰り返しにしてください。</a:t>
                      </a:r>
                      <a:r>
                        <a:rPr lang="en-US" altLang="ja-JP" sz="1600" dirty="0">
                          <a:effectLst/>
                        </a:rPr>
                        <a:t>AAABBBCCCAAABBBCCC…</a:t>
                      </a:r>
                      <a:endParaRPr lang="en-US" altLang="ja-JP" sz="1600" b="0" dirty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「赤赤赤 青青青 白白白」 の繰り返し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最初の</a:t>
                      </a:r>
                      <a:r>
                        <a:rPr lang="en-US" altLang="ja-JP" sz="1400" dirty="0">
                          <a:effectLst/>
                        </a:rPr>
                        <a:t>1</a:t>
                      </a:r>
                      <a:r>
                        <a:rPr lang="ja-JP" altLang="en-US" sz="1400" dirty="0">
                          <a:effectLst/>
                        </a:rPr>
                        <a:t>セット、</a:t>
                      </a:r>
                      <a:r>
                        <a:rPr lang="en-US" altLang="ja-JP" sz="1400" dirty="0">
                          <a:effectLst/>
                        </a:rPr>
                        <a:t>9</a:t>
                      </a:r>
                      <a:r>
                        <a:rPr lang="ja-JP" altLang="en-US" sz="1400" dirty="0">
                          <a:effectLst/>
                        </a:rPr>
                        <a:t>行が作れたら、コピー・貼り付け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30861" marR="30861" marT="15430" marB="15430" anchor="ctr"/>
                </a:tc>
              </a:tr>
              <a:tr h="53740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3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[</a:t>
                      </a:r>
                      <a:r>
                        <a:rPr lang="ja-JP" altLang="en-US" sz="1600" dirty="0">
                          <a:effectLst/>
                        </a:rPr>
                        <a:t>横ひも</a:t>
                      </a:r>
                      <a:r>
                        <a:rPr lang="en-US" altLang="ja-JP" sz="1600" dirty="0">
                          <a:effectLst/>
                        </a:rPr>
                        <a:t>]</a:t>
                      </a:r>
                      <a:r>
                        <a:rPr lang="ja-JP" altLang="en-US" sz="1600" dirty="0">
                          <a:effectLst/>
                        </a:rPr>
                        <a:t>のタブで、ひもの色を、縦ひもと同じ並びにしてください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「赤赤赤 青青青 白白白」 の繰り返し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縦ひもの</a:t>
                      </a:r>
                      <a:r>
                        <a:rPr lang="en-US" altLang="ja-JP" sz="1400" dirty="0">
                          <a:effectLst/>
                        </a:rPr>
                        <a:t>9</a:t>
                      </a:r>
                      <a:r>
                        <a:rPr lang="ja-JP" altLang="en-US" sz="1400" dirty="0">
                          <a:effectLst/>
                        </a:rPr>
                        <a:t>行を、コピー・貼り付け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30861" marR="30861" marT="15430" marB="15430" anchor="ctr"/>
                </a:tc>
              </a:tr>
              <a:tr h="53740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4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[</a:t>
                      </a:r>
                      <a:r>
                        <a:rPr lang="ja-JP" altLang="en-US" sz="1600" dirty="0">
                          <a:effectLst/>
                        </a:rPr>
                        <a:t>側面と縁</a:t>
                      </a:r>
                      <a:r>
                        <a:rPr lang="en-US" altLang="ja-JP" sz="1600" dirty="0">
                          <a:effectLst/>
                        </a:rPr>
                        <a:t>]</a:t>
                      </a:r>
                      <a:r>
                        <a:rPr lang="ja-JP" altLang="en-US" sz="1600" dirty="0">
                          <a:effectLst/>
                        </a:rPr>
                        <a:t>のタブで、ひもの色を、縦ひもと同じ並びにしてください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「赤赤赤 青青青 白白白」 の繰り返し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縦ひもの</a:t>
                      </a:r>
                      <a:r>
                        <a:rPr lang="en-US" altLang="ja-JP" sz="1400" dirty="0">
                          <a:effectLst/>
                        </a:rPr>
                        <a:t>9</a:t>
                      </a:r>
                      <a:r>
                        <a:rPr lang="ja-JP" altLang="en-US" sz="1400" dirty="0">
                          <a:effectLst/>
                        </a:rPr>
                        <a:t>行を、コピー・貼り付け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30861" marR="30861" marT="15430" marB="15430" anchor="ctr"/>
                </a:tc>
              </a:tr>
              <a:tr h="53740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5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[</a:t>
                      </a:r>
                      <a:r>
                        <a:rPr lang="ja-JP" altLang="en-US" sz="1600" dirty="0">
                          <a:effectLst/>
                        </a:rPr>
                        <a:t>プレビュー</a:t>
                      </a:r>
                      <a:r>
                        <a:rPr lang="en-US" altLang="ja-JP" sz="1600" dirty="0">
                          <a:effectLst/>
                        </a:rPr>
                        <a:t>]</a:t>
                      </a:r>
                      <a:r>
                        <a:rPr lang="ja-JP" altLang="en-US" sz="1600" dirty="0">
                          <a:effectLst/>
                        </a:rPr>
                        <a:t>タブで、作られる模様を確認しましょう。</a:t>
                      </a:r>
                      <a:r>
                        <a:rPr lang="en-US" altLang="ja-JP" sz="1600" dirty="0">
                          <a:effectLst/>
                        </a:rPr>
                        <a:t>[</a:t>
                      </a:r>
                      <a:r>
                        <a:rPr lang="ja-JP" altLang="en-US" sz="1600" dirty="0">
                          <a:effectLst/>
                        </a:rPr>
                        <a:t>ブラウザ</a:t>
                      </a:r>
                      <a:r>
                        <a:rPr lang="en-US" altLang="ja-JP" sz="1600" dirty="0">
                          <a:effectLst/>
                        </a:rPr>
                        <a:t>]</a:t>
                      </a:r>
                      <a:r>
                        <a:rPr lang="ja-JP" altLang="en-US" sz="1600" dirty="0">
                          <a:effectLst/>
                        </a:rPr>
                        <a:t>ボタンで表示させましょう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 dirty="0">
                        <a:effectLst/>
                      </a:endParaRPr>
                    </a:p>
                  </a:txBody>
                  <a:tcPr marL="30861" marR="30861" marT="15430" marB="15430" anchor="ctr"/>
                </a:tc>
              </a:tr>
              <a:tr h="790117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6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プレビュー図を見て、かごに組み立てた時に、側面の色が重なっていないか、確認しましょう。重なりがある場合、横ひもの色の配置で対応します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上側面と右側面で、赤が連続している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重ならない場合も、次からの操作を試してみてください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30861" marR="30861" marT="15430" marB="15430" anchor="ctr"/>
                </a:tc>
              </a:tr>
              <a:tr h="53740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7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横ひもの色の並びをどう変更したらよいか決めます</a:t>
                      </a:r>
                      <a:br>
                        <a:rPr lang="ja-JP" altLang="en-US" sz="1600" dirty="0">
                          <a:effectLst/>
                        </a:rPr>
                      </a:br>
                      <a:r>
                        <a:rPr lang="en-US" altLang="ja-JP" sz="1600" dirty="0">
                          <a:effectLst/>
                        </a:rPr>
                        <a:t>AAABBBCCC → BBBAAACCC </a:t>
                      </a:r>
                      <a:r>
                        <a:rPr lang="ja-JP" altLang="en-US" sz="1600" dirty="0">
                          <a:effectLst/>
                        </a:rPr>
                        <a:t>とするなど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「白白白赤赤赤 青青青 」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 dirty="0">
                        <a:effectLst/>
                      </a:endParaRPr>
                    </a:p>
                  </a:txBody>
                  <a:tcPr marL="30861" marR="30861" marT="15430" marB="15430" anchor="ctr"/>
                </a:tc>
              </a:tr>
              <a:tr h="53740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8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[</a:t>
                      </a:r>
                      <a:r>
                        <a:rPr lang="ja-JP" altLang="en-US" sz="1600" dirty="0">
                          <a:effectLst/>
                        </a:rPr>
                        <a:t>横ひも</a:t>
                      </a:r>
                      <a:r>
                        <a:rPr lang="en-US" altLang="ja-JP" sz="1600" dirty="0">
                          <a:effectLst/>
                        </a:rPr>
                        <a:t>]</a:t>
                      </a:r>
                      <a:r>
                        <a:rPr lang="ja-JP" altLang="en-US" sz="1600" dirty="0">
                          <a:effectLst/>
                        </a:rPr>
                        <a:t>のタブを表示し、</a:t>
                      </a:r>
                      <a:r>
                        <a:rPr lang="en-US" altLang="ja-JP" sz="1600" dirty="0">
                          <a:effectLst/>
                        </a:rPr>
                        <a:t>7</a:t>
                      </a:r>
                      <a:r>
                        <a:rPr lang="ja-JP" altLang="en-US" sz="1600" dirty="0">
                          <a:effectLst/>
                        </a:rPr>
                        <a:t>で決めたように、色を変更してください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コピー・貼り付けを上手に使ってください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30861" marR="30861" marT="15430" marB="15430" anchor="ctr"/>
                </a:tc>
              </a:tr>
              <a:tr h="53740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9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[</a:t>
                      </a:r>
                      <a:r>
                        <a:rPr lang="ja-JP" altLang="en-US" sz="1600" dirty="0">
                          <a:effectLst/>
                        </a:rPr>
                        <a:t>プレビュー</a:t>
                      </a:r>
                      <a:r>
                        <a:rPr lang="en-US" altLang="ja-JP" sz="1600" dirty="0">
                          <a:effectLst/>
                        </a:rPr>
                        <a:t>]</a:t>
                      </a:r>
                      <a:r>
                        <a:rPr lang="ja-JP" altLang="en-US" sz="1600" dirty="0">
                          <a:effectLst/>
                        </a:rPr>
                        <a:t>タブで、変更を確認しましょう。</a:t>
                      </a:r>
                      <a:r>
                        <a:rPr lang="en-US" altLang="ja-JP" sz="1600" dirty="0">
                          <a:effectLst/>
                        </a:rPr>
                        <a:t>[</a:t>
                      </a:r>
                      <a:r>
                        <a:rPr lang="ja-JP" altLang="en-US" sz="1600" dirty="0">
                          <a:effectLst/>
                        </a:rPr>
                        <a:t>ブラウザ</a:t>
                      </a:r>
                      <a:r>
                        <a:rPr lang="en-US" altLang="ja-JP" sz="1600" dirty="0">
                          <a:effectLst/>
                        </a:rPr>
                        <a:t>]</a:t>
                      </a:r>
                      <a:r>
                        <a:rPr lang="ja-JP" altLang="en-US" sz="1600" dirty="0">
                          <a:effectLst/>
                        </a:rPr>
                        <a:t>ボタンで先の状態と比較してみましょう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30861" marR="30861" marT="15430" marB="15430" anchor="ctr"/>
                </a:tc>
              </a:tr>
              <a:tr h="537406">
                <a:tc>
                  <a:txBody>
                    <a:bodyPr/>
                    <a:lstStyle/>
                    <a:p>
                      <a:pPr algn="l" latinLnBrk="0"/>
                      <a:r>
                        <a:rPr lang="el-GR" sz="1600">
                          <a:effectLst/>
                        </a:rPr>
                        <a:t>α</a:t>
                      </a:r>
                      <a:endParaRPr lang="el-GR" sz="1600" b="0" i="0">
                        <a:solidFill>
                          <a:srgbClr val="141412"/>
                        </a:solidFill>
                        <a:effectLst/>
                        <a:latin typeface="Source Sans Pro"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縦、横、側面の色の並びの組み合わせだけでなく、ひもの本数を変えるなど、いろいろ試してみてください</a:t>
                      </a:r>
                      <a:endParaRPr lang="ja-JP" altLang="en-US" sz="1600" b="0" i="0" dirty="0">
                        <a:solidFill>
                          <a:srgbClr val="141412"/>
                        </a:solidFill>
                        <a:effectLst/>
                        <a:latin typeface="Source Sans Pro"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 i="0">
                        <a:solidFill>
                          <a:srgbClr val="141412"/>
                        </a:solidFill>
                        <a:effectLst/>
                        <a:latin typeface="Source Sans Pro"/>
                      </a:endParaRPr>
                    </a:p>
                  </a:txBody>
                  <a:tcPr marL="30861" marR="30861" marT="15430" marB="15430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30861" marR="30861" marT="15430" marB="1543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34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STEP4</a:t>
            </a:r>
            <a:r>
              <a:rPr lang="en-US" altLang="ja-JP" dirty="0" smtClean="0"/>
              <a:t>:</a:t>
            </a:r>
            <a:r>
              <a:rPr lang="ja-JP" altLang="en-US" dirty="0"/>
              <a:t>もっと、試してみよう　</a:t>
            </a:r>
            <a:r>
              <a:rPr lang="en-US" altLang="ja-JP" dirty="0"/>
              <a:t>(</a:t>
            </a:r>
            <a:r>
              <a:rPr lang="ja-JP" altLang="en-US" dirty="0"/>
              <a:t>ブロックの組み方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365350"/>
              </p:ext>
            </p:extLst>
          </p:nvPr>
        </p:nvGraphicFramePr>
        <p:xfrm>
          <a:off x="324195" y="606823"/>
          <a:ext cx="11596256" cy="617636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523703"/>
                <a:gridCol w="6741622"/>
                <a:gridCol w="2111433"/>
                <a:gridCol w="2219498"/>
              </a:tblGrid>
              <a:tr h="297909"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 cap="all" dirty="0">
                          <a:effectLst/>
                        </a:rPr>
                        <a:t>順序</a:t>
                      </a:r>
                      <a:endParaRPr lang="ja-JP" altLang="en-US" sz="1800" b="1" cap="all" dirty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 cap="all">
                          <a:effectLst/>
                        </a:rPr>
                        <a:t>操作</a:t>
                      </a:r>
                      <a:endParaRPr lang="ja-JP" altLang="en-US" sz="1800" b="1" cap="all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 cap="all">
                          <a:effectLst/>
                        </a:rPr>
                        <a:t>例</a:t>
                      </a:r>
                      <a:endParaRPr lang="ja-JP" altLang="en-US" sz="1800" b="1" cap="all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 cap="all">
                          <a:effectLst/>
                        </a:rPr>
                        <a:t>コメント</a:t>
                      </a:r>
                      <a:endParaRPr lang="ja-JP" altLang="en-US" sz="1800" b="1" cap="all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297909">
                <a:tc>
                  <a:txBody>
                    <a:bodyPr/>
                    <a:lstStyle/>
                    <a:p>
                      <a:pPr algn="l" latinLnBrk="0"/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STEP1</a:t>
                      </a:r>
                      <a:r>
                        <a:rPr lang="ja-JP" altLang="en-US" sz="1800" dirty="0">
                          <a:effectLst/>
                        </a:rPr>
                        <a:t>の状態から、再開始します。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375778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1</a:t>
                      </a:r>
                      <a:endParaRPr lang="en-US" altLang="ja-JP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 dirty="0">
                          <a:effectLst/>
                        </a:rPr>
                        <a:t>使用する色を</a:t>
                      </a:r>
                      <a:r>
                        <a:rPr lang="en-US" altLang="ja-JP" sz="1800" dirty="0">
                          <a:effectLst/>
                        </a:rPr>
                        <a:t>2</a:t>
                      </a:r>
                      <a:r>
                        <a:rPr lang="ja-JP" altLang="en-US" sz="1800" dirty="0">
                          <a:effectLst/>
                        </a:rPr>
                        <a:t>色、決めてください</a:t>
                      </a:r>
                      <a:r>
                        <a:rPr lang="ja-JP" altLang="en-US" sz="1800" dirty="0" smtClean="0">
                          <a:effectLst/>
                        </a:rPr>
                        <a:t>。</a:t>
                      </a:r>
                      <a:r>
                        <a:rPr lang="en-US" altLang="ja-JP" sz="1800" dirty="0" smtClean="0">
                          <a:effectLst/>
                        </a:rPr>
                        <a:t>A</a:t>
                      </a:r>
                      <a:r>
                        <a:rPr lang="ja-JP" altLang="en-US" sz="1800" dirty="0">
                          <a:effectLst/>
                        </a:rPr>
                        <a:t>色</a:t>
                      </a:r>
                      <a:r>
                        <a:rPr lang="en-US" altLang="ja-JP" sz="1800" dirty="0">
                          <a:effectLst/>
                        </a:rPr>
                        <a:t>,B</a:t>
                      </a:r>
                      <a:r>
                        <a:rPr lang="ja-JP" altLang="en-US" sz="1800" dirty="0">
                          <a:effectLst/>
                        </a:rPr>
                        <a:t>色とします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>
                          <a:effectLst/>
                        </a:rPr>
                        <a:t>「青」「白」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862208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2</a:t>
                      </a:r>
                      <a:endParaRPr lang="en-US" altLang="ja-JP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縦ひも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のタブで、ひもの色を、各色</a:t>
                      </a:r>
                      <a:r>
                        <a:rPr lang="en-US" altLang="ja-JP" sz="1800">
                          <a:effectLst/>
                        </a:rPr>
                        <a:t>3</a:t>
                      </a:r>
                      <a:r>
                        <a:rPr lang="ja-JP" altLang="en-US" sz="1800">
                          <a:effectLst/>
                        </a:rPr>
                        <a:t>本ずつの繰り返しにしてください。</a:t>
                      </a:r>
                      <a:r>
                        <a:rPr lang="en-US" altLang="ja-JP" sz="1800">
                          <a:effectLst/>
                        </a:rPr>
                        <a:t>AAABBBAAABBB…</a:t>
                      </a:r>
                      <a:endParaRPr lang="en-US" altLang="ja-JP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>
                          <a:effectLst/>
                        </a:rPr>
                        <a:t>「青青青 白白白」 の繰り返し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最初の</a:t>
                      </a:r>
                      <a:r>
                        <a:rPr lang="en-US" altLang="ja-JP" sz="1600" dirty="0">
                          <a:effectLst/>
                        </a:rPr>
                        <a:t>1</a:t>
                      </a:r>
                      <a:r>
                        <a:rPr lang="ja-JP" altLang="en-US" sz="1600" dirty="0">
                          <a:effectLst/>
                        </a:rPr>
                        <a:t>セット、</a:t>
                      </a:r>
                      <a:r>
                        <a:rPr lang="en-US" altLang="ja-JP" sz="1600" dirty="0">
                          <a:effectLst/>
                        </a:rPr>
                        <a:t>6</a:t>
                      </a:r>
                      <a:r>
                        <a:rPr lang="ja-JP" altLang="en-US" sz="1600" dirty="0">
                          <a:effectLst/>
                        </a:rPr>
                        <a:t>行が作れたら、コピー・貼り付け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1144358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3</a:t>
                      </a:r>
                      <a:endParaRPr lang="en-US" altLang="ja-JP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横ひも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のタブで、ひもの色を、縦ひもの同じ並びで、その続きになるようにしてください。</a:t>
                      </a:r>
                      <a:br>
                        <a:rPr lang="ja-JP" altLang="en-US" sz="1800">
                          <a:effectLst/>
                        </a:rPr>
                      </a:br>
                      <a:r>
                        <a:rPr lang="ja-JP" altLang="en-US" sz="1800">
                          <a:effectLst/>
                        </a:rPr>
                        <a:t>縦ひもが</a:t>
                      </a:r>
                      <a:r>
                        <a:rPr lang="en-US" altLang="ja-JP" sz="1800">
                          <a:effectLst/>
                        </a:rPr>
                        <a:t>AAA </a:t>
                      </a:r>
                      <a:r>
                        <a:rPr lang="ja-JP" altLang="en-US" sz="1800">
                          <a:effectLst/>
                        </a:rPr>
                        <a:t>で終わっていたら、</a:t>
                      </a:r>
                      <a:r>
                        <a:rPr lang="en-US" altLang="ja-JP" sz="1800">
                          <a:effectLst/>
                        </a:rPr>
                        <a:t>BBBAAA…</a:t>
                      </a:r>
                      <a:br>
                        <a:rPr lang="en-US" altLang="ja-JP" sz="1800">
                          <a:effectLst/>
                        </a:rPr>
                      </a:br>
                      <a:r>
                        <a:rPr lang="ja-JP" altLang="en-US" sz="1800">
                          <a:effectLst/>
                        </a:rPr>
                        <a:t>縦ひもが</a:t>
                      </a:r>
                      <a:r>
                        <a:rPr lang="en-US" altLang="ja-JP" sz="1800">
                          <a:effectLst/>
                        </a:rPr>
                        <a:t>BBB </a:t>
                      </a:r>
                      <a:r>
                        <a:rPr lang="ja-JP" altLang="en-US" sz="1800">
                          <a:effectLst/>
                        </a:rPr>
                        <a:t>で終わっていたら、</a:t>
                      </a:r>
                      <a:r>
                        <a:rPr lang="en-US" altLang="ja-JP" sz="1800">
                          <a:effectLst/>
                        </a:rPr>
                        <a:t>AAABBB…</a:t>
                      </a:r>
                      <a:endParaRPr lang="en-US" altLang="ja-JP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>
                          <a:effectLst/>
                        </a:rPr>
                        <a:t>「青青青 」で終わっていたら「白白白」 から開始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縦ひもの</a:t>
                      </a:r>
                      <a:r>
                        <a:rPr lang="en-US" altLang="ja-JP" sz="1600" dirty="0">
                          <a:effectLst/>
                        </a:rPr>
                        <a:t>6</a:t>
                      </a:r>
                      <a:r>
                        <a:rPr lang="ja-JP" altLang="en-US" sz="1600" dirty="0">
                          <a:effectLst/>
                        </a:rPr>
                        <a:t>行を、コピー・貼り付け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580058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4</a:t>
                      </a:r>
                      <a:endParaRPr lang="en-US" altLang="ja-JP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側面と縁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のタブで、ひもの色を、縦ひもと同じ並びにしてください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>
                          <a:effectLst/>
                        </a:rPr>
                        <a:t>「青青青 白白白」 の繰り返し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縦ひもの</a:t>
                      </a:r>
                      <a:r>
                        <a:rPr lang="en-US" altLang="ja-JP" sz="1600" dirty="0">
                          <a:effectLst/>
                        </a:rPr>
                        <a:t>6</a:t>
                      </a:r>
                      <a:r>
                        <a:rPr lang="ja-JP" altLang="en-US" sz="1600" dirty="0">
                          <a:effectLst/>
                        </a:rPr>
                        <a:t>行を、コピー・貼り付け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580058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5</a:t>
                      </a:r>
                      <a:endParaRPr lang="en-US" altLang="ja-JP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プレビュー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タブで、作られる模様を確認しましょう。</a:t>
                      </a:r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ブラウザ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ボタンで表示させましょう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297909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6</a:t>
                      </a:r>
                      <a:endParaRPr lang="en-US" altLang="ja-JP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ひも上下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タブで、「対象面」で「側面</a:t>
                      </a:r>
                      <a:r>
                        <a:rPr lang="en-US" altLang="ja-JP" sz="1800">
                          <a:effectLst/>
                        </a:rPr>
                        <a:t>(</a:t>
                      </a:r>
                      <a:r>
                        <a:rPr lang="ja-JP" altLang="en-US" sz="1800">
                          <a:effectLst/>
                        </a:rPr>
                        <a:t>上・右</a:t>
                      </a:r>
                      <a:r>
                        <a:rPr lang="en-US" altLang="ja-JP" sz="1800">
                          <a:effectLst/>
                        </a:rPr>
                        <a:t>)</a:t>
                      </a:r>
                      <a:r>
                        <a:rPr lang="ja-JP" altLang="en-US" sz="1800">
                          <a:effectLst/>
                        </a:rPr>
                        <a:t>」を選択してください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580058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7</a:t>
                      </a:r>
                      <a:endParaRPr lang="en-US" altLang="ja-JP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>
                          <a:effectLst/>
                        </a:rPr>
                        <a:t>「水平に」に</a:t>
                      </a:r>
                      <a:r>
                        <a:rPr lang="en-US" altLang="ja-JP" sz="1800">
                          <a:effectLst/>
                        </a:rPr>
                        <a:t>6</a:t>
                      </a:r>
                      <a:r>
                        <a:rPr lang="ja-JP" altLang="en-US" sz="1800">
                          <a:effectLst/>
                        </a:rPr>
                        <a:t>、「垂直に」に</a:t>
                      </a:r>
                      <a:r>
                        <a:rPr lang="en-US" altLang="ja-JP" sz="1800">
                          <a:effectLst/>
                        </a:rPr>
                        <a:t>6 </a:t>
                      </a:r>
                      <a:r>
                        <a:rPr lang="ja-JP" altLang="en-US" sz="1800">
                          <a:effectLst/>
                        </a:rPr>
                        <a:t>をセットして</a:t>
                      </a:r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サイズ変更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ボタンをクリック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6×6</a:t>
                      </a:r>
                      <a:r>
                        <a:rPr lang="ja-JP" altLang="en-US" sz="1600" dirty="0">
                          <a:effectLst/>
                        </a:rPr>
                        <a:t>になります。</a:t>
                      </a:r>
                      <a:r>
                        <a:rPr lang="en-US" altLang="ja-JP" sz="1600" dirty="0">
                          <a:effectLst/>
                        </a:rPr>
                        <a:t>2</a:t>
                      </a:r>
                      <a:r>
                        <a:rPr lang="ja-JP" altLang="en-US" sz="1600" dirty="0">
                          <a:effectLst/>
                        </a:rPr>
                        <a:t>色各</a:t>
                      </a:r>
                      <a:r>
                        <a:rPr lang="en-US" altLang="ja-JP" sz="1600" dirty="0">
                          <a:effectLst/>
                        </a:rPr>
                        <a:t>3</a:t>
                      </a:r>
                      <a:r>
                        <a:rPr lang="ja-JP" altLang="en-US" sz="1600" dirty="0">
                          <a:effectLst/>
                        </a:rPr>
                        <a:t>本の</a:t>
                      </a:r>
                      <a:r>
                        <a:rPr lang="en-US" altLang="ja-JP" sz="1600" dirty="0">
                          <a:effectLst/>
                        </a:rPr>
                        <a:t>1</a:t>
                      </a:r>
                      <a:r>
                        <a:rPr lang="ja-JP" altLang="en-US" sz="1600" dirty="0">
                          <a:effectLst/>
                        </a:rPr>
                        <a:t>セット分です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580058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8</a:t>
                      </a:r>
                      <a:endParaRPr lang="en-US" altLang="ja-JP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>
                          <a:effectLst/>
                        </a:rPr>
                        <a:t>「設定ファイル」の</a:t>
                      </a:r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設定呼出」ボタンをクリックして</a:t>
                      </a:r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上下図の呼出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画面が表示されたら、上下図名から、「</a:t>
                      </a:r>
                      <a:r>
                        <a:rPr lang="en-US" altLang="ja-JP" sz="1800">
                          <a:effectLst/>
                        </a:rPr>
                        <a:t>2×2-11-</a:t>
                      </a:r>
                      <a:r>
                        <a:rPr lang="ja-JP" altLang="en-US" sz="1800">
                          <a:effectLst/>
                        </a:rPr>
                        <a:t>平編み」を選んでください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580058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9</a:t>
                      </a:r>
                      <a:endParaRPr lang="en-US" altLang="ja-JP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>
                          <a:effectLst/>
                        </a:rPr>
                        <a:t>「反映方法」の「入れ替え」のチェックを外し、「繰り返す」にチェックを入れて</a:t>
                      </a:r>
                      <a:r>
                        <a:rPr lang="en-US" altLang="ja-JP" sz="1800">
                          <a:effectLst/>
                        </a:rPr>
                        <a:t>[OK]</a:t>
                      </a:r>
                      <a:r>
                        <a:rPr lang="ja-JP" altLang="en-US" sz="1800">
                          <a:effectLst/>
                        </a:rPr>
                        <a:t>をクリックしてください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オンとオフのチェックになります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02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674721"/>
              </p:ext>
            </p:extLst>
          </p:nvPr>
        </p:nvGraphicFramePr>
        <p:xfrm>
          <a:off x="133003" y="121101"/>
          <a:ext cx="11912139" cy="6754112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537969"/>
                <a:gridCol w="6818795"/>
                <a:gridCol w="2028307"/>
                <a:gridCol w="2527068"/>
              </a:tblGrid>
              <a:tr h="294978"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 cap="all" dirty="0">
                          <a:effectLst/>
                        </a:rPr>
                        <a:t>順序</a:t>
                      </a:r>
                      <a:endParaRPr lang="ja-JP" altLang="en-US" sz="1800" b="1" cap="all" dirty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 cap="all" dirty="0">
                          <a:effectLst/>
                        </a:rPr>
                        <a:t>操作</a:t>
                      </a:r>
                      <a:endParaRPr lang="ja-JP" altLang="en-US" sz="1800" b="1" cap="all" dirty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 cap="all">
                          <a:effectLst/>
                        </a:rPr>
                        <a:t>例</a:t>
                      </a:r>
                      <a:endParaRPr lang="ja-JP" altLang="en-US" sz="1800" b="1" cap="all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 cap="all">
                          <a:effectLst/>
                        </a:rPr>
                        <a:t>コメント</a:t>
                      </a:r>
                      <a:endParaRPr lang="ja-JP" altLang="en-US" sz="1800" b="1" cap="all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729628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10</a:t>
                      </a:r>
                      <a:endParaRPr lang="en-US" altLang="ja-JP" sz="18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プレビュー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タブで、設定結果を確認しましょう。</a:t>
                      </a:r>
                      <a:br>
                        <a:rPr lang="ja-JP" altLang="en-US" sz="1800" dirty="0">
                          <a:effectLst/>
                        </a:rPr>
                      </a:br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ブラウザ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ボタンで表示させましょう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 smtClean="0"/>
                        <a:t>最初も同じ平編みですが、オンとオフが入れ替わることがあります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853723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11</a:t>
                      </a:r>
                      <a:endParaRPr lang="en-US" altLang="ja-JP" sz="18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 dirty="0">
                          <a:effectLst/>
                        </a:rPr>
                        <a:t>プレビュー図で、上側面、左下領域を見てください。</a:t>
                      </a:r>
                      <a:br>
                        <a:rPr lang="ja-JP" altLang="en-US" sz="1800" dirty="0">
                          <a:effectLst/>
                        </a:rPr>
                      </a:br>
                      <a:r>
                        <a:rPr lang="en-US" altLang="ja-JP" sz="1800" dirty="0">
                          <a:effectLst/>
                        </a:rPr>
                        <a:t>1</a:t>
                      </a:r>
                      <a:r>
                        <a:rPr lang="ja-JP" altLang="en-US" sz="1800" dirty="0">
                          <a:effectLst/>
                        </a:rPr>
                        <a:t>セット</a:t>
                      </a:r>
                      <a:r>
                        <a:rPr lang="en-US" altLang="ja-JP" sz="1800" dirty="0">
                          <a:effectLst/>
                        </a:rPr>
                        <a:t>6×6</a:t>
                      </a:r>
                      <a:r>
                        <a:rPr lang="ja-JP" altLang="en-US" sz="1800" dirty="0">
                          <a:effectLst/>
                        </a:rPr>
                        <a:t>の中に、</a:t>
                      </a:r>
                      <a:r>
                        <a:rPr lang="en-US" altLang="ja-JP" sz="1800" dirty="0">
                          <a:effectLst/>
                        </a:rPr>
                        <a:t>AB2</a:t>
                      </a:r>
                      <a:r>
                        <a:rPr lang="ja-JP" altLang="en-US" sz="1800" dirty="0">
                          <a:effectLst/>
                        </a:rPr>
                        <a:t>色交互になった</a:t>
                      </a:r>
                      <a:r>
                        <a:rPr lang="en-US" altLang="ja-JP" sz="1800" dirty="0">
                          <a:effectLst/>
                        </a:rPr>
                        <a:t>3×3</a:t>
                      </a:r>
                      <a:r>
                        <a:rPr lang="ja-JP" altLang="en-US" sz="1800" dirty="0">
                          <a:effectLst/>
                        </a:rPr>
                        <a:t>が二か所あるのがわかるでしょうか。そのうちの</a:t>
                      </a:r>
                      <a:r>
                        <a:rPr lang="en-US" altLang="ja-JP" sz="1800" dirty="0">
                          <a:effectLst/>
                        </a:rPr>
                        <a:t>1</a:t>
                      </a:r>
                      <a:r>
                        <a:rPr lang="ja-JP" altLang="en-US" sz="1800" dirty="0">
                          <a:effectLst/>
                        </a:rPr>
                        <a:t>点の位置を覚えてください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左から右に</a:t>
                      </a:r>
                      <a:r>
                        <a:rPr lang="en-US" altLang="ja-JP" sz="1600" dirty="0">
                          <a:effectLst/>
                        </a:rPr>
                        <a:t>4</a:t>
                      </a:r>
                      <a:r>
                        <a:rPr lang="ja-JP" altLang="en-US" sz="1600" dirty="0">
                          <a:effectLst/>
                        </a:rPr>
                        <a:t>～</a:t>
                      </a:r>
                      <a:r>
                        <a:rPr lang="en-US" altLang="ja-JP" sz="1600" dirty="0">
                          <a:effectLst/>
                        </a:rPr>
                        <a:t>6</a:t>
                      </a:r>
                      <a:r>
                        <a:rPr lang="ja-JP" altLang="en-US" sz="1600" dirty="0">
                          <a:effectLst/>
                        </a:rPr>
                        <a:t>本目</a:t>
                      </a:r>
                      <a:br>
                        <a:rPr lang="ja-JP" altLang="en-US" sz="1600" dirty="0">
                          <a:effectLst/>
                        </a:rPr>
                      </a:br>
                      <a:r>
                        <a:rPr lang="ja-JP" altLang="en-US" sz="1600" dirty="0">
                          <a:effectLst/>
                        </a:rPr>
                        <a:t>最下から上に</a:t>
                      </a:r>
                      <a:r>
                        <a:rPr lang="en-US" altLang="ja-JP" sz="1600" dirty="0">
                          <a:effectLst/>
                        </a:rPr>
                        <a:t>1</a:t>
                      </a:r>
                      <a:r>
                        <a:rPr lang="ja-JP" altLang="en-US" sz="1600" dirty="0">
                          <a:effectLst/>
                        </a:rPr>
                        <a:t>～</a:t>
                      </a:r>
                      <a:r>
                        <a:rPr lang="en-US" altLang="ja-JP" sz="1600" dirty="0">
                          <a:effectLst/>
                        </a:rPr>
                        <a:t>3</a:t>
                      </a:r>
                      <a:r>
                        <a:rPr lang="ja-JP" altLang="en-US" sz="1600" dirty="0">
                          <a:effectLst/>
                        </a:rPr>
                        <a:t>本目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AB2</a:t>
                      </a:r>
                      <a:r>
                        <a:rPr lang="ja-JP" altLang="en-US" sz="1600" dirty="0">
                          <a:effectLst/>
                        </a:rPr>
                        <a:t>色交互部分</a:t>
                      </a:r>
                      <a:r>
                        <a:rPr lang="en-US" altLang="ja-JP" sz="1600" dirty="0">
                          <a:effectLst/>
                        </a:rPr>
                        <a:t>2</a:t>
                      </a:r>
                      <a:r>
                        <a:rPr lang="ja-JP" altLang="en-US" sz="1600" dirty="0">
                          <a:effectLst/>
                        </a:rPr>
                        <a:t>か所は、下図の「四の形」と「五の形」です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853723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12</a:t>
                      </a:r>
                      <a:endParaRPr lang="en-US" altLang="ja-JP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ひも上下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タブに戻り、</a:t>
                      </a:r>
                      <a:r>
                        <a:rPr lang="en-US" altLang="ja-JP" sz="1800">
                          <a:effectLst/>
                        </a:rPr>
                        <a:t>11</a:t>
                      </a:r>
                      <a:r>
                        <a:rPr lang="ja-JP" altLang="en-US" sz="1800">
                          <a:effectLst/>
                        </a:rPr>
                        <a:t>で覚えた位置に対応する</a:t>
                      </a:r>
                      <a:r>
                        <a:rPr lang="en-US" altLang="ja-JP" sz="1800">
                          <a:effectLst/>
                        </a:rPr>
                        <a:t>3×3</a:t>
                      </a:r>
                      <a:r>
                        <a:rPr lang="ja-JP" altLang="en-US" sz="1800">
                          <a:effectLst/>
                        </a:rPr>
                        <a:t>の領域を選択し、</a:t>
                      </a:r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上下交換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ボタンをクリックしてください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下図、選択箇所のチェックのオンとオフが入れ替わります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853723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13</a:t>
                      </a:r>
                      <a:endParaRPr lang="en-US" altLang="ja-JP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プレビュー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タブで、設定結果を確認しましょう。</a:t>
                      </a:r>
                      <a:br>
                        <a:rPr lang="ja-JP" altLang="en-US" sz="1800" dirty="0">
                          <a:effectLst/>
                        </a:rPr>
                      </a:br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ブラウザ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ボタンで表示し、先と比較してみましょう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8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上側面と右側面、</a:t>
                      </a:r>
                      <a:r>
                        <a:rPr lang="en-US" altLang="ja-JP" sz="1600" dirty="0">
                          <a:effectLst/>
                        </a:rPr>
                        <a:t>AB2</a:t>
                      </a:r>
                      <a:r>
                        <a:rPr lang="ja-JP" altLang="en-US" sz="1600" dirty="0">
                          <a:effectLst/>
                        </a:rPr>
                        <a:t>色交互になった</a:t>
                      </a:r>
                      <a:r>
                        <a:rPr lang="en-US" altLang="ja-JP" sz="1600" dirty="0">
                          <a:effectLst/>
                        </a:rPr>
                        <a:t>3×3</a:t>
                      </a:r>
                      <a:r>
                        <a:rPr lang="ja-JP" altLang="en-US" sz="1600" dirty="0">
                          <a:effectLst/>
                        </a:rPr>
                        <a:t>が全て同じ模様になりました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57435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14</a:t>
                      </a:r>
                      <a:endParaRPr lang="en-US" altLang="ja-JP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ひも上下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タブに戻り、「対象面」で「側面</a:t>
                      </a:r>
                      <a:r>
                        <a:rPr lang="en-US" altLang="ja-JP" sz="1800">
                          <a:effectLst/>
                        </a:rPr>
                        <a:t>(</a:t>
                      </a:r>
                      <a:r>
                        <a:rPr lang="ja-JP" altLang="en-US" sz="1800">
                          <a:effectLst/>
                        </a:rPr>
                        <a:t>下・左</a:t>
                      </a:r>
                      <a:r>
                        <a:rPr lang="en-US" altLang="ja-JP" sz="1800">
                          <a:effectLst/>
                        </a:rPr>
                        <a:t>)</a:t>
                      </a:r>
                      <a:r>
                        <a:rPr lang="ja-JP" altLang="en-US" sz="1800">
                          <a:effectLst/>
                        </a:rPr>
                        <a:t>」を選択し</a:t>
                      </a:r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先と同じ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ボタンをクリックしてください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853723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15</a:t>
                      </a:r>
                      <a:endParaRPr lang="en-US" altLang="ja-JP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プレビュー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タブで、設定結果を確認しましょう。</a:t>
                      </a:r>
                      <a:br>
                        <a:rPr lang="ja-JP" altLang="en-US" sz="1800">
                          <a:effectLst/>
                        </a:rPr>
                      </a:br>
                      <a:r>
                        <a:rPr lang="en-US" altLang="ja-JP" sz="1800">
                          <a:effectLst/>
                        </a:rPr>
                        <a:t>AB2</a:t>
                      </a:r>
                      <a:r>
                        <a:rPr lang="ja-JP" altLang="en-US" sz="1800">
                          <a:effectLst/>
                        </a:rPr>
                        <a:t>色交互部分は、上側面と下側面で同じになっているでしょうか。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縦ひもの数が、</a:t>
                      </a:r>
                      <a:r>
                        <a:rPr lang="en-US" altLang="ja-JP" sz="1600" dirty="0">
                          <a:effectLst/>
                        </a:rPr>
                        <a:t>3</a:t>
                      </a:r>
                      <a:r>
                        <a:rPr lang="ja-JP" altLang="en-US" sz="1600" dirty="0">
                          <a:effectLst/>
                        </a:rPr>
                        <a:t>の偶数倍の時は、違いが出てきます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57435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16</a:t>
                      </a:r>
                      <a:endParaRPr lang="en-US" altLang="ja-JP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>
                          <a:effectLst/>
                        </a:rPr>
                        <a:t>異なっている時は、</a:t>
                      </a:r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ひも上下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タブに戻り、「対象面」で「側面</a:t>
                      </a:r>
                      <a:r>
                        <a:rPr lang="en-US" altLang="ja-JP" sz="1800">
                          <a:effectLst/>
                        </a:rPr>
                        <a:t>(</a:t>
                      </a:r>
                      <a:r>
                        <a:rPr lang="ja-JP" altLang="en-US" sz="1800">
                          <a:effectLst/>
                        </a:rPr>
                        <a:t>下・左</a:t>
                      </a:r>
                      <a:r>
                        <a:rPr lang="en-US" altLang="ja-JP" sz="1800">
                          <a:effectLst/>
                        </a:rPr>
                        <a:t>)</a:t>
                      </a:r>
                      <a:r>
                        <a:rPr lang="ja-JP" altLang="en-US" sz="1800">
                          <a:effectLst/>
                        </a:rPr>
                        <a:t>」が選択されているのを確認して</a:t>
                      </a:r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左右反転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ボタンをクリックしてください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57435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17</a:t>
                      </a:r>
                      <a:endParaRPr lang="en-US" altLang="ja-JP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プレビュー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タブで、設定結果を確認しましょう。</a:t>
                      </a:r>
                      <a:br>
                        <a:rPr lang="ja-JP" altLang="en-US" sz="1800">
                          <a:effectLst/>
                        </a:rPr>
                      </a:br>
                      <a:r>
                        <a:rPr lang="en-US" altLang="ja-JP" sz="1800">
                          <a:effectLst/>
                        </a:rPr>
                        <a:t>AB2</a:t>
                      </a:r>
                      <a:r>
                        <a:rPr lang="ja-JP" altLang="en-US" sz="1800">
                          <a:effectLst/>
                        </a:rPr>
                        <a:t>色交互部分は、上側面と下側面で同じになったでしょうか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8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ともに「四の形」、もしくはともに「五の形」です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5322" marR="15322" marT="7661" marB="7661" anchor="ctr"/>
                </a:tc>
              </a:tr>
              <a:tr h="574350">
                <a:tc>
                  <a:txBody>
                    <a:bodyPr/>
                    <a:lstStyle/>
                    <a:p>
                      <a:pPr algn="l" latinLnBrk="0"/>
                      <a:r>
                        <a:rPr lang="el-GR" sz="1800">
                          <a:effectLst/>
                        </a:rPr>
                        <a:t>α</a:t>
                      </a:r>
                      <a:endParaRPr lang="el-GR" sz="1800" b="0" i="0">
                        <a:solidFill>
                          <a:srgbClr val="141412"/>
                        </a:solidFill>
                        <a:effectLst/>
                        <a:latin typeface="Source Sans Pro"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縦ひもと横ひもの本数によっては、更に手を加えた方がいいケースもあります。サイズと模様を見ながら、納得できるまで修正してください。</a:t>
                      </a:r>
                      <a:endParaRPr lang="ja-JP" altLang="en-US" sz="1600" b="0" i="0" dirty="0">
                        <a:solidFill>
                          <a:srgbClr val="141412"/>
                        </a:solidFill>
                        <a:effectLst/>
                        <a:latin typeface="Source Sans Pro"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800" b="0" i="0">
                        <a:solidFill>
                          <a:srgbClr val="141412"/>
                        </a:solidFill>
                        <a:effectLst/>
                        <a:latin typeface="Source Sans Pro"/>
                      </a:endParaRPr>
                    </a:p>
                  </a:txBody>
                  <a:tcPr marL="15322" marR="15322" marT="7661" marB="7661"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15322" marR="15322" marT="7661" marB="766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216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miho\AppData\Local\Temp\tmpE263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2" t="1648" r="1633" b="2212"/>
          <a:stretch/>
        </p:blipFill>
        <p:spPr bwMode="auto">
          <a:xfrm>
            <a:off x="277608" y="616314"/>
            <a:ext cx="4465073" cy="34993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iho\AppData\Local\Temp\tmpF9CE.gif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80" t="25560" r="57374" b="59971"/>
          <a:stretch/>
        </p:blipFill>
        <p:spPr bwMode="auto">
          <a:xfrm>
            <a:off x="7453448" y="1754295"/>
            <a:ext cx="514302" cy="5076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97722" y="21101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最初の状態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44088" y="20944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00B0F0"/>
                </a:solidFill>
              </a:rPr>
              <a:t>四</a:t>
            </a:r>
            <a:r>
              <a:rPr lang="ja-JP" altLang="en-US" dirty="0" smtClean="0"/>
              <a:t>の形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1540" y="2900515"/>
            <a:ext cx="3115368" cy="25484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角丸四角形 5"/>
          <p:cNvSpPr/>
          <p:nvPr/>
        </p:nvSpPr>
        <p:spPr>
          <a:xfrm>
            <a:off x="1601553" y="1460876"/>
            <a:ext cx="530243" cy="54106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2" descr="C:\Users\miho\AppData\Local\Temp\tmpCC5E.gif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7" t="25884" r="62959" b="67001"/>
          <a:stretch/>
        </p:blipFill>
        <p:spPr bwMode="auto">
          <a:xfrm>
            <a:off x="5626731" y="2094416"/>
            <a:ext cx="453063" cy="4353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3" name="Picture 2" descr="C:\Users\miho\AppData\Local\Temp\tmpCC5E.gif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96" t="32814" r="57712" b="60395"/>
          <a:stretch/>
        </p:blipFill>
        <p:spPr bwMode="auto">
          <a:xfrm>
            <a:off x="5635802" y="1513754"/>
            <a:ext cx="471319" cy="4353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4" name="角丸四角形 13"/>
          <p:cNvSpPr/>
          <p:nvPr/>
        </p:nvSpPr>
        <p:spPr>
          <a:xfrm>
            <a:off x="4523940" y="3990649"/>
            <a:ext cx="1063270" cy="71394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1645424" y="1505642"/>
            <a:ext cx="221250" cy="225766"/>
          </a:xfrm>
          <a:prstGeom prst="roundRect">
            <a:avLst/>
          </a:prstGeom>
          <a:noFill/>
          <a:ln w="1905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1886056" y="1754295"/>
            <a:ext cx="221250" cy="225766"/>
          </a:xfrm>
          <a:prstGeom prst="roundRect">
            <a:avLst/>
          </a:prstGeom>
          <a:noFill/>
          <a:ln w="1905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2107306" y="2001941"/>
            <a:ext cx="2405167" cy="2058826"/>
          </a:xfrm>
          <a:prstGeom prst="straightConnector1">
            <a:avLst/>
          </a:prstGeom>
          <a:noFill/>
          <a:ln w="19050"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" name="直線矢印コネクタ 19"/>
          <p:cNvCxnSpPr>
            <a:stCxn id="15" idx="3"/>
          </p:cNvCxnSpPr>
          <p:nvPr/>
        </p:nvCxnSpPr>
        <p:spPr>
          <a:xfrm>
            <a:off x="1866674" y="1618525"/>
            <a:ext cx="3686228" cy="112883"/>
          </a:xfrm>
          <a:prstGeom prst="straightConnector1">
            <a:avLst/>
          </a:prstGeom>
          <a:noFill/>
          <a:ln w="19050">
            <a:solidFill>
              <a:srgbClr val="FFC000"/>
            </a:solidFill>
            <a:prstDash val="sysDot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2107306" y="1878118"/>
            <a:ext cx="3445596" cy="433952"/>
          </a:xfrm>
          <a:prstGeom prst="straightConnector1">
            <a:avLst/>
          </a:prstGeom>
          <a:noFill/>
          <a:ln w="19050">
            <a:solidFill>
              <a:srgbClr val="FFC000"/>
            </a:solidFill>
            <a:prstDash val="sysDot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6144089" y="161072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F0"/>
                </a:solidFill>
              </a:rPr>
              <a:t>五</a:t>
            </a:r>
            <a:r>
              <a:rPr lang="ja-JP" altLang="en-US" dirty="0" smtClean="0"/>
              <a:t>の形</a:t>
            </a:r>
            <a:endParaRPr kumimoji="1" lang="ja-JP" altLang="en-US" dirty="0"/>
          </a:p>
        </p:txBody>
      </p:sp>
      <p:cxnSp>
        <p:nvCxnSpPr>
          <p:cNvPr id="26" name="直線矢印コネクタ 25"/>
          <p:cNvCxnSpPr>
            <a:stCxn id="25" idx="3"/>
          </p:cNvCxnSpPr>
          <p:nvPr/>
        </p:nvCxnSpPr>
        <p:spPr>
          <a:xfrm>
            <a:off x="7021252" y="1795395"/>
            <a:ext cx="395656" cy="33188"/>
          </a:xfrm>
          <a:prstGeom prst="straightConnector1">
            <a:avLst/>
          </a:prstGeom>
          <a:noFill/>
          <a:ln w="19050">
            <a:solidFill>
              <a:srgbClr val="FFC000"/>
            </a:solidFill>
            <a:prstDash val="sysDot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直線矢印コネクタ 29"/>
          <p:cNvCxnSpPr>
            <a:stCxn id="25" idx="3"/>
          </p:cNvCxnSpPr>
          <p:nvPr/>
        </p:nvCxnSpPr>
        <p:spPr>
          <a:xfrm>
            <a:off x="7021252" y="1795395"/>
            <a:ext cx="689347" cy="315661"/>
          </a:xfrm>
          <a:prstGeom prst="straightConnector1">
            <a:avLst/>
          </a:prstGeom>
          <a:noFill/>
          <a:ln w="19050">
            <a:solidFill>
              <a:srgbClr val="FFC000"/>
            </a:solidFill>
            <a:prstDash val="sysDot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8142795" y="1823616"/>
            <a:ext cx="3092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これを、ともに「五の形」にする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351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STEP5: </a:t>
            </a:r>
            <a:r>
              <a:rPr lang="ja-JP" altLang="en-US" dirty="0"/>
              <a:t>演習</a:t>
            </a:r>
            <a:r>
              <a:rPr lang="ja-JP" altLang="en-US" dirty="0" smtClean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8819" y="1360112"/>
            <a:ext cx="8987443" cy="4351338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お気に入りのデザインのかごがあれば、データで再現して</a:t>
            </a:r>
            <a:r>
              <a:rPr lang="ja-JP" altLang="en-US" dirty="0" smtClean="0"/>
              <a:t>みましょう。</a:t>
            </a:r>
          </a:p>
          <a:p>
            <a:pPr marL="0" indent="0">
              <a:buNone/>
            </a:pPr>
            <a:r>
              <a:rPr lang="ja-JP" altLang="en-US" dirty="0" smtClean="0"/>
              <a:t>いろいろ</a:t>
            </a:r>
            <a:r>
              <a:rPr lang="ja-JP" altLang="en-US" dirty="0"/>
              <a:t>なテクニックを組み合わせて、オリジナルなかごをデザインしてみましょう。</a:t>
            </a:r>
          </a:p>
          <a:p>
            <a:pPr marL="0" indent="0">
              <a:buNone/>
            </a:pPr>
            <a:r>
              <a:rPr lang="ja-JP" altLang="en-US" dirty="0"/>
              <a:t>素敵なかごがデザインできたら、是非、見せてください</a:t>
            </a:r>
            <a:r>
              <a:rPr lang="ja-JP" altLang="en-US" dirty="0" smtClean="0"/>
              <a:t>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データ</a:t>
            </a:r>
            <a:r>
              <a:rPr lang="ja-JP" altLang="en-US" dirty="0"/>
              <a:t>はシェアすることもできます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皆さん</a:t>
            </a:r>
            <a:r>
              <a:rPr lang="ja-JP" altLang="en-US" dirty="0"/>
              <a:t>のデザインが楽しみです♡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616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1575</Words>
  <Application>Microsoft Office PowerPoint</Application>
  <PresentationFormat>ワイド画面</PresentationFormat>
  <Paragraphs>163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BIZ UDPゴシック</vt:lpstr>
      <vt:lpstr>ＭＳ Ｐゴシック</vt:lpstr>
      <vt:lpstr>Source Sans Pro</vt:lpstr>
      <vt:lpstr>Arial</vt:lpstr>
      <vt:lpstr>Calibri</vt:lpstr>
      <vt:lpstr>Calibri Light</vt:lpstr>
      <vt:lpstr>Office テーマ</vt:lpstr>
      <vt:lpstr>演習4　組み合わせ</vt:lpstr>
      <vt:lpstr>STEP1:準備</vt:lpstr>
      <vt:lpstr>STEP2: 試してみよう　(複数色セット)</vt:lpstr>
      <vt:lpstr>STEP3:もうひとつ、試してみよう　(同色ブロック)</vt:lpstr>
      <vt:lpstr>STEP4:もっと、試してみよう　(ブロックの組み方)</vt:lpstr>
      <vt:lpstr>PowerPoint プレゼンテーション</vt:lpstr>
      <vt:lpstr>PowerPoint プレゼンテーション</vt:lpstr>
      <vt:lpstr>STEP5: 演習問題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演習1　片面同色</dc:title>
  <dc:creator>Microsoft アカウント</dc:creator>
  <cp:lastModifiedBy>Microsoft アカウント</cp:lastModifiedBy>
  <cp:revision>26</cp:revision>
  <dcterms:created xsi:type="dcterms:W3CDTF">2024-01-06T07:15:20Z</dcterms:created>
  <dcterms:modified xsi:type="dcterms:W3CDTF">2024-01-19T02:17:13Z</dcterms:modified>
</cp:coreProperties>
</file>