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83" r:id="rId4"/>
    <p:sldId id="257" r:id="rId5"/>
    <p:sldId id="281" r:id="rId6"/>
    <p:sldId id="258" r:id="rId7"/>
    <p:sldId id="279" r:id="rId8"/>
    <p:sldId id="282" r:id="rId9"/>
    <p:sldId id="280" r:id="rId10"/>
    <p:sldId id="275" r:id="rId11"/>
    <p:sldId id="276" r:id="rId12"/>
    <p:sldId id="277" r:id="rId13"/>
    <p:sldId id="278" r:id="rId14"/>
    <p:sldId id="264" r:id="rId15"/>
    <p:sldId id="26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AEA3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3384-460A-43CB-9177-667CB0F320D1}" type="datetimeFigureOut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BBDCE-CCC0-4419-A75A-A2F532843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4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AA46-977D-43AC-9F4B-1290B7203FE0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98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6257-0D7E-43C5-8BD8-28C632F3D3CB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61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8BA9-167F-4512-BAD8-3787DA1C4B4D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53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055F-2C96-450F-8DE3-BE2E8021E3D9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7677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5355F05-21E0-44FA-B6D9-03F8BCA6895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188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E716-BFF9-4A5A-8547-C4DA6374EA3B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3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0DCE-AEE1-4CCB-8F89-379A65B25B53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18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86B4-9BA5-41CC-9BF5-8A0524D4530A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26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7BE9-C4BC-4E3A-B4F1-62D08C12AE1B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9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581D-600E-4538-9FD3-D7DA61ABF821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48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38A-F37D-4F59-8A7A-09B7491A0F0E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3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537-79B1-4984-81D5-8821730174C0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25EC-F673-4F48-B181-61B14122F957}" type="datetime1">
              <a:rPr kumimoji="1" lang="ja-JP" altLang="en-US" smtClean="0"/>
              <a:t>2024/1/21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58BA-6259-4F91-ABB0-633A0A6559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7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.com/CraftBand/contact/" TargetMode="External"/><Relationship Id="rId2" Type="http://schemas.openxmlformats.org/officeDocument/2006/relationships/hyperlink" Target="https://labo.com/CraftBan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abo.com/CraftBan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カラフルな</a:t>
            </a:r>
            <a:br>
              <a:rPr lang="ja-JP" altLang="en-US" dirty="0"/>
            </a:br>
            <a:r>
              <a:rPr lang="ja-JP" altLang="en-US" dirty="0"/>
              <a:t>プラかご</a:t>
            </a:r>
            <a:r>
              <a:rPr lang="ja-JP" altLang="en-US" dirty="0" smtClean="0"/>
              <a:t>をデザインしよう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900" dirty="0" err="1" smtClean="0"/>
              <a:t>CraftBandSquare</a:t>
            </a:r>
            <a:r>
              <a:rPr lang="ja-JP" altLang="en-US" sz="3100" dirty="0" smtClean="0"/>
              <a:t>を使</a:t>
            </a:r>
            <a:r>
              <a:rPr lang="ja-JP" altLang="en-US" sz="3100" dirty="0"/>
              <a:t>えるよう</a:t>
            </a:r>
            <a:r>
              <a:rPr lang="ja-JP" altLang="en-US" sz="3100" dirty="0" smtClean="0"/>
              <a:t>になりましょう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15733"/>
          </a:xfrm>
        </p:spPr>
        <p:txBody>
          <a:bodyPr>
            <a:noAutofit/>
          </a:bodyPr>
          <a:lstStyle/>
          <a:p>
            <a:endParaRPr kumimoji="1" lang="en-US" altLang="ja-JP" sz="3200" dirty="0"/>
          </a:p>
          <a:p>
            <a:r>
              <a:rPr lang="en-US" altLang="ja-JP" sz="3200" dirty="0" smtClean="0"/>
              <a:t>2024/1/21</a:t>
            </a:r>
          </a:p>
          <a:p>
            <a:endParaRPr lang="en-US" altLang="ja-JP" sz="3200" dirty="0" smtClean="0"/>
          </a:p>
          <a:p>
            <a:r>
              <a:rPr kumimoji="1" lang="ja-JP" altLang="en-US" sz="3200" dirty="0" smtClean="0"/>
              <a:t>講師</a:t>
            </a:r>
            <a:r>
              <a:rPr kumimoji="1" lang="en-US" altLang="ja-JP" sz="3200" dirty="0" smtClean="0"/>
              <a:t>: </a:t>
            </a:r>
            <a:r>
              <a:rPr kumimoji="1" lang="ja-JP" altLang="en-US" sz="3200" dirty="0" smtClean="0"/>
              <a:t>榛沢美保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346" y="537588"/>
            <a:ext cx="487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令和</a:t>
            </a:r>
            <a:r>
              <a:rPr lang="en-US" altLang="ja-JP" sz="3200" dirty="0"/>
              <a:t>5</a:t>
            </a:r>
            <a:r>
              <a:rPr lang="ja-JP" altLang="en-US" sz="3200" dirty="0" smtClean="0"/>
              <a:t>年度後期</a:t>
            </a:r>
            <a:r>
              <a:rPr lang="ja-JP" altLang="en-US" sz="3200" dirty="0" err="1" smtClean="0"/>
              <a:t>りぶら</a:t>
            </a:r>
            <a:r>
              <a:rPr lang="ja-JP" altLang="en-US" sz="3200" dirty="0" smtClean="0"/>
              <a:t>講座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401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1</a:t>
            </a:r>
            <a:r>
              <a:rPr lang="ja-JP" altLang="en-US" dirty="0"/>
              <a:t>　片側同色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ひもの方向ごとに色を設定するタイプです。</a:t>
            </a:r>
            <a:endParaRPr lang="en-US" altLang="ja-JP" dirty="0"/>
          </a:p>
          <a:p>
            <a:r>
              <a:rPr lang="ja-JP" altLang="en-US" dirty="0"/>
              <a:t>上下の組み方がそのまま模様になります。</a:t>
            </a:r>
            <a:endParaRPr lang="en-US" altLang="ja-JP" dirty="0"/>
          </a:p>
          <a:p>
            <a:r>
              <a:rPr lang="ja-JP" altLang="en-US" dirty="0"/>
              <a:t>特典ファイルに含まれるいろいろな模様を試してみましょう。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/>
          <a:stretch/>
        </p:blipFill>
        <p:spPr>
          <a:xfrm>
            <a:off x="4602859" y="4271507"/>
            <a:ext cx="2952217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2" b="11471"/>
          <a:stretch/>
        </p:blipFill>
        <p:spPr>
          <a:xfrm>
            <a:off x="1047134" y="4271507"/>
            <a:ext cx="3555725" cy="21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8" b="1614"/>
          <a:stretch/>
        </p:blipFill>
        <p:spPr>
          <a:xfrm>
            <a:off x="7555076" y="4271507"/>
            <a:ext cx="254730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2</a:t>
            </a:r>
            <a:r>
              <a:rPr lang="ja-JP" altLang="en-US" dirty="0"/>
              <a:t>　交互</a:t>
            </a:r>
            <a:r>
              <a:rPr lang="en-US" altLang="ja-JP" dirty="0"/>
              <a:t>2</a:t>
            </a:r>
            <a:r>
              <a:rPr lang="ja-JP" altLang="en-US" dirty="0"/>
              <a:t>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各方向、同じ</a:t>
            </a:r>
            <a:r>
              <a:rPr lang="en-US" altLang="ja-JP" dirty="0"/>
              <a:t>2</a:t>
            </a:r>
            <a:r>
              <a:rPr lang="ja-JP" altLang="en-US" dirty="0"/>
              <a:t>色が交互になるタイプです。</a:t>
            </a:r>
            <a:endParaRPr lang="en-US" altLang="ja-JP" dirty="0"/>
          </a:p>
          <a:p>
            <a:r>
              <a:rPr lang="ja-JP" altLang="en-US" dirty="0"/>
              <a:t>縦横複数色の最もシンプルなパターンを押さえておきましょう。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44" y="3943936"/>
            <a:ext cx="2036627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37462" r="880" b="6284"/>
          <a:stretch/>
        </p:blipFill>
        <p:spPr>
          <a:xfrm>
            <a:off x="3465871" y="3943936"/>
            <a:ext cx="610927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3</a:t>
            </a:r>
            <a:r>
              <a:rPr lang="ja-JP" altLang="en-US" dirty="0"/>
              <a:t>　差し</a:t>
            </a:r>
            <a:r>
              <a:rPr lang="ja-JP" altLang="en-US" dirty="0" err="1"/>
              <a:t>ひも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ベースとなるかごに、バンドを重ねることができます。</a:t>
            </a:r>
            <a:endParaRPr lang="en-US" altLang="ja-JP" dirty="0"/>
          </a:p>
          <a:p>
            <a:r>
              <a:rPr lang="ja-JP" altLang="en-US" dirty="0"/>
              <a:t>幅と色、方向</a:t>
            </a:r>
            <a:r>
              <a:rPr lang="en-US" altLang="ja-JP" dirty="0"/>
              <a:t>(</a:t>
            </a:r>
            <a:r>
              <a:rPr lang="ja-JP" altLang="en-US" dirty="0"/>
              <a:t>水平</a:t>
            </a:r>
            <a:r>
              <a:rPr lang="en-US" altLang="ja-JP" dirty="0"/>
              <a:t>/</a:t>
            </a:r>
            <a:r>
              <a:rPr lang="ja-JP" altLang="en-US" dirty="0"/>
              <a:t>垂直</a:t>
            </a:r>
            <a:r>
              <a:rPr lang="en-US" altLang="ja-JP" dirty="0"/>
              <a:t>/</a:t>
            </a:r>
            <a:r>
              <a:rPr lang="ja-JP" altLang="en-US" dirty="0"/>
              <a:t>斜め</a:t>
            </a:r>
            <a:r>
              <a:rPr lang="en-US" altLang="ja-JP" dirty="0"/>
              <a:t>)</a:t>
            </a:r>
            <a:r>
              <a:rPr lang="ja-JP" altLang="en-US" dirty="0" err="1"/>
              <a:t>、</a:t>
            </a:r>
            <a:r>
              <a:rPr lang="ja-JP" altLang="en-US" dirty="0"/>
              <a:t>何本ごとかなど、</a:t>
            </a:r>
            <a:endParaRPr lang="en-US" altLang="ja-JP" dirty="0"/>
          </a:p>
          <a:p>
            <a:r>
              <a:rPr lang="ja-JP" altLang="en-US" dirty="0"/>
              <a:t>重ね方を試してみましょう。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44302" r="-438" b="4838"/>
          <a:stretch/>
        </p:blipFill>
        <p:spPr>
          <a:xfrm>
            <a:off x="5165211" y="4182054"/>
            <a:ext cx="4173456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1" b="3011"/>
          <a:stretch/>
        </p:blipFill>
        <p:spPr>
          <a:xfrm>
            <a:off x="2380206" y="4182054"/>
            <a:ext cx="278500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演習</a:t>
            </a:r>
            <a:r>
              <a:rPr lang="en-US" altLang="ja-JP" dirty="0"/>
              <a:t>4</a:t>
            </a:r>
            <a:r>
              <a:rPr lang="ja-JP" altLang="en-US" dirty="0"/>
              <a:t>　組み合わせ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複数色の組み合わせを試してみましょう。</a:t>
            </a:r>
            <a:endParaRPr lang="en-US" altLang="ja-JP" dirty="0"/>
          </a:p>
          <a:p>
            <a:r>
              <a:rPr lang="ja-JP" altLang="en-US" dirty="0"/>
              <a:t>色と編み方の単位をセットで作ってみましょう。</a:t>
            </a:r>
            <a:endParaRPr lang="en-US" altLang="ja-JP" dirty="0"/>
          </a:p>
          <a:p>
            <a:r>
              <a:rPr lang="ja-JP" altLang="en-US" dirty="0"/>
              <a:t>いろいろ組み合わせて、オリジナルを作ってみましょう。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9" b="8925"/>
          <a:stretch/>
        </p:blipFill>
        <p:spPr>
          <a:xfrm>
            <a:off x="1181743" y="4274714"/>
            <a:ext cx="3418985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7" b="8279"/>
          <a:stretch/>
        </p:blipFill>
        <p:spPr>
          <a:xfrm>
            <a:off x="4500718" y="4274714"/>
            <a:ext cx="3596360" cy="21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b="6237"/>
          <a:stretch/>
        </p:blipFill>
        <p:spPr>
          <a:xfrm>
            <a:off x="8097078" y="4274714"/>
            <a:ext cx="304586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質疑応答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CraftBandSquare</a:t>
            </a:r>
            <a:r>
              <a:rPr lang="ja-JP" altLang="en-US" dirty="0" smtClean="0"/>
              <a:t>ならびにシリーズ一般について、何でもどうぞ</a:t>
            </a:r>
            <a:endParaRPr kumimoji="1" lang="en-US" altLang="ja-JP" dirty="0" smtClean="0">
              <a:hlinkClick r:id="rId2"/>
            </a:endParaRPr>
          </a:p>
          <a:p>
            <a:endParaRPr lang="en-US" altLang="ja-JP" dirty="0">
              <a:hlinkClick r:id="rId2"/>
            </a:endParaRPr>
          </a:p>
          <a:p>
            <a:r>
              <a:rPr kumimoji="1" lang="ja-JP" altLang="en-US" dirty="0" smtClean="0">
                <a:hlinkClick r:id="rId2"/>
              </a:rPr>
              <a:t>公式サイト</a:t>
            </a:r>
            <a:r>
              <a:rPr kumimoji="1" lang="ja-JP" altLang="en-US" dirty="0" smtClean="0"/>
              <a:t>の講習会ページにアンケートを載せています</a:t>
            </a:r>
          </a:p>
          <a:p>
            <a:pPr lvl="1"/>
            <a:r>
              <a:rPr kumimoji="1" lang="ja-JP" altLang="en-US" dirty="0" smtClean="0"/>
              <a:t>自由記述欄・質問欄は、</a:t>
            </a:r>
            <a:r>
              <a:rPr lang="ja-JP" altLang="en-US" dirty="0"/>
              <a:t>講習会後</a:t>
            </a:r>
            <a:r>
              <a:rPr lang="ja-JP" altLang="en-US" dirty="0" smtClean="0"/>
              <a:t>も記入できます</a:t>
            </a:r>
            <a:r>
              <a:rPr lang="en-US" altLang="ja-JP" dirty="0" smtClean="0"/>
              <a:t>(</a:t>
            </a:r>
            <a:r>
              <a:rPr lang="ja-JP" altLang="en-US" dirty="0" smtClean="0"/>
              <a:t>本日中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>
                <a:hlinkClick r:id="rId3"/>
              </a:rPr>
              <a:t>お問い合わせページ</a:t>
            </a:r>
            <a:r>
              <a:rPr kumimoji="1" lang="ja-JP" altLang="en-US" dirty="0" smtClean="0"/>
              <a:t>はいつでも</a:t>
            </a:r>
            <a:r>
              <a:rPr lang="en-US" altLang="ja-JP" dirty="0" smtClean="0"/>
              <a:t>OK</a:t>
            </a:r>
          </a:p>
          <a:p>
            <a:pPr lvl="1"/>
            <a:endParaRPr kumimoji="1" lang="en-US" altLang="ja-JP" dirty="0"/>
          </a:p>
          <a:p>
            <a:r>
              <a:rPr kumimoji="1" lang="ja-JP" altLang="en-US" dirty="0" smtClean="0"/>
              <a:t>質問は</a:t>
            </a:r>
          </a:p>
          <a:p>
            <a:pPr lvl="1"/>
            <a:r>
              <a:rPr lang="ja-JP" altLang="en-US" dirty="0" smtClean="0"/>
              <a:t>最多使用経験者</a:t>
            </a:r>
            <a:r>
              <a:rPr lang="en-US" altLang="ja-JP" dirty="0" smtClean="0"/>
              <a:t>: </a:t>
            </a:r>
            <a:r>
              <a:rPr lang="ja-JP" altLang="en-US" dirty="0" smtClean="0"/>
              <a:t>ヘビーユーザーに対して</a:t>
            </a:r>
          </a:p>
          <a:p>
            <a:pPr lvl="1"/>
            <a:r>
              <a:rPr lang="ja-JP" altLang="en-US" dirty="0" smtClean="0"/>
              <a:t>システム開発者</a:t>
            </a:r>
            <a:r>
              <a:rPr lang="en-US" altLang="ja-JP" dirty="0" smtClean="0"/>
              <a:t>: </a:t>
            </a:r>
            <a:r>
              <a:rPr lang="ja-JP" altLang="en-US" dirty="0" smtClean="0"/>
              <a:t>仕様策定＆プログラマーに対して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29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作成</a:t>
            </a:r>
            <a:r>
              <a:rPr lang="ja-JP" altLang="en-US" dirty="0"/>
              <a:t>したレシピで</a:t>
            </a:r>
            <a:r>
              <a:rPr lang="ja-JP" altLang="en-US" dirty="0" smtClean="0"/>
              <a:t>作るには？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材料となる</a:t>
            </a:r>
            <a:r>
              <a:rPr lang="en-US" altLang="ja-JP" dirty="0" smtClean="0"/>
              <a:t>PP</a:t>
            </a:r>
            <a:r>
              <a:rPr lang="ja-JP" altLang="en-US" dirty="0" smtClean="0"/>
              <a:t>バンドの購入</a:t>
            </a:r>
          </a:p>
          <a:p>
            <a:pPr marL="457200" lvl="1" indent="0">
              <a:buNone/>
            </a:pPr>
            <a:r>
              <a:rPr lang="ja-JP" altLang="en-US" dirty="0" smtClean="0"/>
              <a:t>ネットショップ</a:t>
            </a:r>
          </a:p>
          <a:p>
            <a:pPr marL="457200" lvl="1" indent="0">
              <a:buNone/>
            </a:pPr>
            <a:endParaRPr lang="ja-JP" altLang="en-US" dirty="0"/>
          </a:p>
          <a:p>
            <a:r>
              <a:rPr lang="ja-JP" altLang="en-US" dirty="0" smtClean="0"/>
              <a:t>作り方</a:t>
            </a:r>
          </a:p>
          <a:p>
            <a:pPr lvl="1"/>
            <a:r>
              <a:rPr lang="en-US" altLang="ja-JP" dirty="0" smtClean="0"/>
              <a:t>YouTube</a:t>
            </a:r>
            <a:r>
              <a:rPr lang="ja-JP" altLang="en-US" dirty="0" smtClean="0"/>
              <a:t>動画</a:t>
            </a:r>
          </a:p>
          <a:p>
            <a:pPr lvl="1"/>
            <a:r>
              <a:rPr lang="ja-JP" altLang="en-US" dirty="0" smtClean="0"/>
              <a:t>書籍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作成を依頼する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91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講習にあたって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115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講習内容は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サイトに掲載されています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>
                <a:hlinkClick r:id="rId2"/>
              </a:rPr>
              <a:t>https://labo.com/CraftBand</a:t>
            </a:r>
            <a:r>
              <a:rPr lang="en-US" altLang="ja-JP" dirty="0" smtClean="0">
                <a:hlinkClick r:id="rId2"/>
              </a:rPr>
              <a:t>/</a:t>
            </a:r>
            <a:endParaRPr kumimoji="1" lang="ja-JP" altLang="en-US" dirty="0" smtClean="0"/>
          </a:p>
          <a:p>
            <a:pPr marL="457200" lvl="1" indent="0">
              <a:buNone/>
            </a:pPr>
            <a:r>
              <a:rPr lang="ja-JP" altLang="en-US" dirty="0" smtClean="0"/>
              <a:t>リンク先のサイトや他のページを、ご自由にご覧ください</a:t>
            </a:r>
            <a:r>
              <a:rPr kumimoji="1" lang="ja-JP" altLang="en-US" dirty="0" smtClean="0"/>
              <a:t/>
            </a:r>
            <a:br>
              <a:rPr kumimoji="1" lang="ja-JP" altLang="en-US" dirty="0" smtClean="0"/>
            </a:br>
            <a:endParaRPr kumimoji="1" lang="en-US" altLang="ja-JP" dirty="0" smtClean="0"/>
          </a:p>
          <a:p>
            <a:r>
              <a:rPr lang="en-US" altLang="ja-JP" dirty="0" err="1" smtClean="0"/>
              <a:t>CraftBandSquare</a:t>
            </a:r>
            <a:r>
              <a:rPr lang="ja-JP" altLang="en-US" dirty="0" smtClean="0"/>
              <a:t>は、</a:t>
            </a:r>
            <a:r>
              <a:rPr lang="en-US" altLang="ja-JP" dirty="0" err="1" smtClean="0"/>
              <a:t>CraftBandMesh</a:t>
            </a:r>
            <a:r>
              <a:rPr lang="ja-JP" altLang="en-US" dirty="0" smtClean="0"/>
              <a:t>シリーズ・セットの一環としてインストールされます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インストール方法</a:t>
            </a:r>
            <a:r>
              <a:rPr lang="ja-JP" altLang="en-US" dirty="0" smtClean="0"/>
              <a:t>は「起動するまで」のページをご覧ください</a:t>
            </a:r>
          </a:p>
          <a:p>
            <a:pPr lvl="1"/>
            <a:endParaRPr lang="ja-JP" altLang="en-US" dirty="0"/>
          </a:p>
          <a:p>
            <a:r>
              <a:rPr lang="en-US" altLang="ja-JP" dirty="0" smtClean="0"/>
              <a:t>Web</a:t>
            </a:r>
            <a:r>
              <a:rPr lang="ja-JP" altLang="en-US" dirty="0" smtClean="0"/>
              <a:t>サイトは</a:t>
            </a:r>
            <a:r>
              <a:rPr lang="ja-JP" altLang="en-US" dirty="0"/>
              <a:t>スマホでも</a:t>
            </a:r>
            <a:r>
              <a:rPr lang="ja-JP" altLang="en-US" dirty="0" smtClean="0"/>
              <a:t>見られます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パソコンと</a:t>
            </a:r>
            <a:r>
              <a:rPr lang="en-US" altLang="ja-JP" dirty="0" smtClean="0"/>
              <a:t>2</a:t>
            </a:r>
            <a:r>
              <a:rPr lang="ja-JP" altLang="en-US" smtClean="0"/>
              <a:t>画面で使うと便利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7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今日の目標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219" y="1956674"/>
            <a:ext cx="11921561" cy="4520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8800" dirty="0" smtClean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こんな</a:t>
            </a:r>
            <a:r>
              <a:rPr lang="ja-JP" altLang="en-US" sz="8800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kumimoji="1" lang="ja-JP" altLang="en-US" sz="8800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かご」</a:t>
            </a:r>
            <a:r>
              <a:rPr lang="ja-JP" altLang="en-US" sz="88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が欲しい</a:t>
            </a:r>
            <a:r>
              <a:rPr lang="en-US" altLang="ja-JP" sz="88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</a:p>
          <a:p>
            <a:pPr marL="0" indent="0" algn="ctr">
              <a:buNone/>
            </a:pPr>
            <a:r>
              <a:rPr lang="en-US" altLang="ja-JP" dirty="0" smtClean="0"/>
              <a:t>(</a:t>
            </a:r>
            <a:r>
              <a:rPr lang="ja-JP" altLang="en-US" dirty="0" smtClean="0"/>
              <a:t>だけど、どのお店にも売っていない</a:t>
            </a:r>
            <a:r>
              <a:rPr lang="en-US" altLang="ja-JP" dirty="0" smtClean="0"/>
              <a:t>…)</a:t>
            </a:r>
            <a:endParaRPr lang="en-US" altLang="ja-JP" dirty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sz="6500" dirty="0"/>
              <a:t>と</a:t>
            </a:r>
            <a:r>
              <a:rPr lang="ja-JP" altLang="en-US" sz="6500" dirty="0" smtClean="0"/>
              <a:t>いうかごの</a:t>
            </a:r>
            <a:r>
              <a:rPr lang="ja-JP" altLang="en-US" sz="6500" dirty="0" smtClean="0">
                <a:solidFill>
                  <a:schemeClr val="accent2">
                    <a:lumMod val="75000"/>
                  </a:schemeClr>
                </a:solidFill>
              </a:rPr>
              <a:t>レシピ</a:t>
            </a:r>
            <a:r>
              <a:rPr lang="ja-JP" altLang="en-US" sz="6500" dirty="0" smtClean="0"/>
              <a:t>を作る</a:t>
            </a:r>
            <a:r>
              <a:rPr lang="en-US" altLang="ja-JP" sz="6500" dirty="0" smtClean="0"/>
              <a:t>!</a:t>
            </a:r>
            <a:endParaRPr kumimoji="1" lang="ja-JP" altLang="en-US" sz="6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931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本日の予定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046265"/>
              </p:ext>
            </p:extLst>
          </p:nvPr>
        </p:nvGraphicFramePr>
        <p:xfrm>
          <a:off x="612058" y="1504334"/>
          <a:ext cx="10884310" cy="4903842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0884310"/>
              </a:tblGrid>
              <a:tr h="817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0" kern="100" dirty="0">
                          <a:effectLst/>
                        </a:rPr>
                        <a:t>13:30</a:t>
                      </a:r>
                      <a:r>
                        <a:rPr lang="ja-JP" sz="4000" b="0" kern="100" dirty="0">
                          <a:effectLst/>
                        </a:rPr>
                        <a:t>～ 講座の</a:t>
                      </a:r>
                      <a:r>
                        <a:rPr lang="ja-JP" sz="4000" b="0" kern="100" dirty="0" smtClean="0">
                          <a:effectLst/>
                        </a:rPr>
                        <a:t>概要</a:t>
                      </a:r>
                      <a:r>
                        <a:rPr lang="en-US" altLang="ja-JP" sz="4000" b="0" kern="100" dirty="0" smtClean="0">
                          <a:effectLst/>
                        </a:rPr>
                        <a:t> / </a:t>
                      </a:r>
                      <a:r>
                        <a:rPr lang="ja-JP" altLang="en-US" sz="4000" b="0" kern="100" dirty="0" smtClean="0">
                          <a:effectLst/>
                        </a:rPr>
                        <a:t>前回のおさらい</a:t>
                      </a:r>
                      <a:endParaRPr lang="ja-JP" sz="40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7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0" kern="100" dirty="0">
                          <a:effectLst/>
                        </a:rPr>
                        <a:t>13:45</a:t>
                      </a:r>
                      <a:r>
                        <a:rPr lang="ja-JP" sz="4000" b="0" kern="100" dirty="0">
                          <a:effectLst/>
                        </a:rPr>
                        <a:t>～ 演習</a:t>
                      </a:r>
                      <a:r>
                        <a:rPr lang="en-US" sz="4000" b="0" kern="100" dirty="0">
                          <a:effectLst/>
                        </a:rPr>
                        <a:t>1 </a:t>
                      </a:r>
                      <a:r>
                        <a:rPr lang="ja-JP" sz="4000" b="0" kern="100" dirty="0">
                          <a:effectLst/>
                        </a:rPr>
                        <a:t>片側同色</a:t>
                      </a:r>
                      <a:endParaRPr lang="ja-JP" sz="40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7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0" kern="100" dirty="0">
                          <a:effectLst/>
                        </a:rPr>
                        <a:t>14:00</a:t>
                      </a:r>
                      <a:r>
                        <a:rPr lang="ja-JP" sz="4000" b="0" kern="100" dirty="0">
                          <a:effectLst/>
                        </a:rPr>
                        <a:t>～ 演習</a:t>
                      </a:r>
                      <a:r>
                        <a:rPr lang="en-US" sz="4000" b="0" kern="100" dirty="0">
                          <a:effectLst/>
                        </a:rPr>
                        <a:t>2 </a:t>
                      </a:r>
                      <a:r>
                        <a:rPr lang="ja-JP" sz="4000" b="0" kern="100" dirty="0">
                          <a:effectLst/>
                        </a:rPr>
                        <a:t>交互</a:t>
                      </a:r>
                      <a:r>
                        <a:rPr lang="en-US" sz="4000" b="0" kern="100" dirty="0">
                          <a:effectLst/>
                        </a:rPr>
                        <a:t>2</a:t>
                      </a:r>
                      <a:r>
                        <a:rPr lang="ja-JP" sz="4000" b="0" kern="100" dirty="0">
                          <a:effectLst/>
                        </a:rPr>
                        <a:t>色</a:t>
                      </a:r>
                      <a:endParaRPr lang="ja-JP" sz="40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7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0" kern="100" dirty="0">
                          <a:effectLst/>
                        </a:rPr>
                        <a:t>14:15</a:t>
                      </a:r>
                      <a:r>
                        <a:rPr lang="ja-JP" sz="4000" b="0" kern="100" dirty="0">
                          <a:effectLst/>
                        </a:rPr>
                        <a:t>～ 演習</a:t>
                      </a:r>
                      <a:r>
                        <a:rPr lang="en-US" sz="4000" b="0" kern="100" dirty="0">
                          <a:effectLst/>
                        </a:rPr>
                        <a:t>3 </a:t>
                      </a:r>
                      <a:r>
                        <a:rPr lang="ja-JP" sz="4000" b="0" kern="100" dirty="0">
                          <a:effectLst/>
                        </a:rPr>
                        <a:t>差し</a:t>
                      </a:r>
                      <a:r>
                        <a:rPr lang="ja-JP" sz="4000" b="0" kern="100" dirty="0" err="1">
                          <a:effectLst/>
                        </a:rPr>
                        <a:t>ひも</a:t>
                      </a:r>
                      <a:endParaRPr lang="ja-JP" sz="40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7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0" kern="100" dirty="0">
                          <a:effectLst/>
                        </a:rPr>
                        <a:t>14:30</a:t>
                      </a:r>
                      <a:r>
                        <a:rPr lang="ja-JP" sz="4000" b="0" kern="100" dirty="0">
                          <a:effectLst/>
                        </a:rPr>
                        <a:t>～ 演習</a:t>
                      </a:r>
                      <a:r>
                        <a:rPr lang="en-US" sz="4000" b="0" kern="100" dirty="0">
                          <a:effectLst/>
                        </a:rPr>
                        <a:t>4 </a:t>
                      </a:r>
                      <a:r>
                        <a:rPr lang="ja-JP" sz="4000" b="0" kern="100" dirty="0">
                          <a:effectLst/>
                        </a:rPr>
                        <a:t>組み合わせ</a:t>
                      </a:r>
                      <a:endParaRPr lang="ja-JP" sz="40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7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4000" b="0" kern="100" dirty="0">
                          <a:effectLst/>
                        </a:rPr>
                        <a:t>14:45</a:t>
                      </a:r>
                      <a:r>
                        <a:rPr lang="ja-JP" sz="4000" b="0" kern="100" dirty="0">
                          <a:effectLst/>
                        </a:rPr>
                        <a:t>～ 質疑応答、アンケート記入等</a:t>
                      </a:r>
                      <a:endParaRPr lang="ja-JP" sz="4000" b="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4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前回のおさらい </a:t>
            </a:r>
            <a:r>
              <a:rPr lang="ja-JP" altLang="en-US" dirty="0"/>
              <a:t>共通操作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更新インストール 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CraftBandSquare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Ver1.6.1 (2023/7/29)</a:t>
            </a:r>
          </a:p>
          <a:p>
            <a:pPr lvl="1"/>
            <a:endParaRPr lang="en-US" altLang="ja-JP" dirty="0"/>
          </a:p>
          <a:p>
            <a:r>
              <a:rPr kumimoji="1" lang="en-US" altLang="ja-JP" dirty="0" err="1" smtClean="0"/>
              <a:t>CraftBandMesh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を含めて、シリーズ共通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設定ファイル</a:t>
            </a:r>
          </a:p>
          <a:p>
            <a:pPr lvl="1"/>
            <a:r>
              <a:rPr kumimoji="1" lang="ja-JP" altLang="en-US" dirty="0" smtClean="0"/>
              <a:t>データファイルの操作</a:t>
            </a:r>
          </a:p>
          <a:p>
            <a:pPr lvl="1"/>
            <a:r>
              <a:rPr lang="ja-JP" altLang="en-US" dirty="0"/>
              <a:t>目標寸法</a:t>
            </a:r>
            <a:r>
              <a:rPr lang="ja-JP" altLang="en-US" dirty="0" smtClean="0"/>
              <a:t>の設定　→概算　→計算寸法の表示</a:t>
            </a:r>
          </a:p>
          <a:p>
            <a:pPr lvl="1"/>
            <a:r>
              <a:rPr kumimoji="1" lang="ja-JP" altLang="en-US" dirty="0" smtClean="0"/>
              <a:t>プレビュー、</a:t>
            </a:r>
            <a:r>
              <a:rPr kumimoji="1" lang="ja-JP" altLang="en-US" dirty="0" err="1" smtClean="0"/>
              <a:t>ひも</a:t>
            </a:r>
            <a:r>
              <a:rPr kumimoji="1" lang="ja-JP" altLang="en-US" dirty="0" smtClean="0"/>
              <a:t>リスト出力</a:t>
            </a:r>
          </a:p>
          <a:p>
            <a:pPr lvl="1"/>
            <a:endParaRPr lang="ja-JP" altLang="en-US" dirty="0"/>
          </a:p>
          <a:p>
            <a:r>
              <a:rPr kumimoji="1" lang="en-US" altLang="ja-JP" dirty="0" err="1" smtClean="0"/>
              <a:t>SiteMap</a:t>
            </a:r>
            <a:r>
              <a:rPr kumimoji="1" lang="ja-JP" altLang="en-US" dirty="0" smtClean="0"/>
              <a:t>のマニュアルカテゴリーに「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分でサイズ計算」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30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シリーズ履歴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49219"/>
              </p:ext>
            </p:extLst>
          </p:nvPr>
        </p:nvGraphicFramePr>
        <p:xfrm>
          <a:off x="838200" y="1690688"/>
          <a:ext cx="10515600" cy="417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342"/>
                <a:gridCol w="2802193"/>
                <a:gridCol w="5506065"/>
              </a:tblGrid>
              <a:tr h="696162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日付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バージョン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追加されたアプリ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dirty="0" smtClean="0"/>
                        <a:t>2022/10/23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初版リリース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err="1" smtClean="0"/>
                        <a:t>CraftBandMesh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2023/2/13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Ver1.3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CraftBandSquare45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2023/3/9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Ver1.4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err="1" smtClean="0"/>
                        <a:t>CraftBandKnot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2023/7/29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Ver1.6.1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 err="1" smtClean="0"/>
                        <a:t>CraftBandSquare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696162"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2024/1/11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 smtClean="0"/>
                        <a:t>Ver1.7.2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最新版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8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プラかごの基本形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002060"/>
                </a:solidFill>
              </a:rPr>
              <a:t>PP</a:t>
            </a:r>
            <a:r>
              <a:rPr kumimoji="1" lang="ja-JP" altLang="en-US" dirty="0" smtClean="0">
                <a:solidFill>
                  <a:srgbClr val="002060"/>
                </a:solidFill>
              </a:rPr>
              <a:t>バンド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74021" y="2527901"/>
            <a:ext cx="191729" cy="351749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803703" y="2527901"/>
            <a:ext cx="191729" cy="351749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792749" y="2527901"/>
            <a:ext cx="191729" cy="351749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63067" y="2527901"/>
            <a:ext cx="191729" cy="351749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133385" y="2527901"/>
            <a:ext cx="191729" cy="351749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122429" y="2527901"/>
            <a:ext cx="191729" cy="351749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3369988" y="1776208"/>
            <a:ext cx="191729" cy="3517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5400000">
            <a:off x="3369988" y="2099287"/>
            <a:ext cx="191729" cy="3517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 rot="5400000">
            <a:off x="3369988" y="3068525"/>
            <a:ext cx="191729" cy="3517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 rot="5400000">
            <a:off x="3369988" y="2745445"/>
            <a:ext cx="191729" cy="3517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rot="5400000">
            <a:off x="3369988" y="2422366"/>
            <a:ext cx="191729" cy="3517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159681" y="2957284"/>
            <a:ext cx="2740458" cy="1178748"/>
          </a:xfrm>
          <a:prstGeom prst="rect">
            <a:avLst/>
          </a:prstGeom>
          <a:scene3d>
            <a:camera prst="isometricOffAxis1Top"/>
            <a:lightRig rig="threePt" dir="t"/>
          </a:scene3d>
          <a:sp3d z="107950" extrusionH="1314450" prstMaterial="plastic">
            <a:bevelB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26338" y="610744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底の縦</a:t>
            </a:r>
            <a:r>
              <a:rPr kumimoji="1" lang="ja-JP" altLang="en-US" dirty="0" err="1" smtClean="0">
                <a:solidFill>
                  <a:srgbClr val="0070C0"/>
                </a:solidFill>
              </a:rPr>
              <a:t>ひも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74680" y="4708129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底の横</a:t>
            </a:r>
            <a:r>
              <a:rPr kumimoji="1" lang="ja-JP" altLang="en-US" dirty="0" err="1" smtClean="0">
                <a:solidFill>
                  <a:schemeClr val="accent2">
                    <a:lumMod val="75000"/>
                  </a:schemeClr>
                </a:solidFill>
              </a:rPr>
              <a:t>ひも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8529912" y="4937162"/>
            <a:ext cx="301963" cy="619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775409" y="55575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底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873891" y="36954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側面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10118755" y="3995232"/>
            <a:ext cx="769790" cy="32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 rot="4920000">
            <a:off x="8907109" y="2519102"/>
            <a:ext cx="148332" cy="2903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 rot="-3420000">
            <a:off x="6987534" y="3302466"/>
            <a:ext cx="139879" cy="1160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H="1">
            <a:off x="6889104" y="2809230"/>
            <a:ext cx="384895" cy="73742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0881717" y="36954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側面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66072" y="243989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側面の編み</a:t>
            </a:r>
            <a:r>
              <a:rPr kumimoji="1" lang="ja-JP" altLang="en-US" dirty="0" err="1" smtClean="0">
                <a:solidFill>
                  <a:schemeClr val="accent2">
                    <a:lumMod val="50000"/>
                  </a:schemeClr>
                </a:solidFill>
              </a:rPr>
              <a:t>ひも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935058" y="2957284"/>
            <a:ext cx="171821" cy="2085660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8213318" y="2423176"/>
            <a:ext cx="661059" cy="65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8760202" y="205299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垂直</a:t>
            </a:r>
            <a:r>
              <a:rPr lang="ja-JP" altLang="en-US" dirty="0" err="1" smtClean="0">
                <a:solidFill>
                  <a:srgbClr val="0070C0"/>
                </a:solidFill>
              </a:rPr>
              <a:t>ひも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294792" y="3297115"/>
            <a:ext cx="2136531" cy="178034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 flipH="1" flipV="1">
            <a:off x="4492455" y="5122677"/>
            <a:ext cx="301963" cy="619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832165" y="5738114"/>
            <a:ext cx="270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直角に折って立ち上げる</a:t>
            </a:r>
          </a:p>
          <a:p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1872593" y="2301665"/>
            <a:ext cx="422199" cy="4190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かご編み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包装資材　　</a:t>
            </a:r>
            <a:r>
              <a:rPr lang="en-US" altLang="ja-JP" dirty="0" smtClean="0"/>
              <a:t>1950</a:t>
            </a:r>
            <a:r>
              <a:rPr lang="ja-JP" altLang="en-US" dirty="0" smtClean="0"/>
              <a:t>～</a:t>
            </a:r>
          </a:p>
          <a:p>
            <a:pPr marL="457200" lvl="1" indent="0">
              <a:buNone/>
            </a:pPr>
            <a:r>
              <a:rPr lang="ja-JP" altLang="en-US" dirty="0" smtClean="0"/>
              <a:t>竹やつるを編んできた歴史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アジア</a:t>
            </a:r>
            <a:endParaRPr lang="ja-JP" altLang="en-US" dirty="0" smtClean="0"/>
          </a:p>
          <a:p>
            <a:endParaRPr lang="ja-JP" altLang="en-US" dirty="0"/>
          </a:p>
          <a:p>
            <a:r>
              <a:rPr lang="ja-JP" altLang="en-US" dirty="0" smtClean="0"/>
              <a:t>紙バンド</a:t>
            </a:r>
            <a:r>
              <a:rPr lang="en-US" altLang="ja-JP" dirty="0"/>
              <a:t>(</a:t>
            </a:r>
            <a:r>
              <a:rPr lang="ja-JP" altLang="en-US" dirty="0"/>
              <a:t>クラフトバンド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/>
              <a:t>…2000</a:t>
            </a:r>
            <a:r>
              <a:rPr lang="ja-JP" altLang="en-US" dirty="0" smtClean="0"/>
              <a:t>～</a:t>
            </a:r>
          </a:p>
          <a:p>
            <a:pPr marL="457200" lvl="1" indent="0">
              <a:buNone/>
            </a:pPr>
            <a:r>
              <a:rPr lang="ja-JP" altLang="en-US" dirty="0" smtClean="0"/>
              <a:t>エコクラフト 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PP</a:t>
            </a:r>
            <a:r>
              <a:rPr lang="ja-JP" altLang="en-US" dirty="0" smtClean="0"/>
              <a:t>バンド </a:t>
            </a:r>
            <a:r>
              <a:rPr lang="en-US" altLang="ja-JP" dirty="0" smtClean="0"/>
              <a:t>…2010</a:t>
            </a:r>
            <a:r>
              <a:rPr lang="ja-JP" altLang="en-US" dirty="0" smtClean="0"/>
              <a:t>～</a:t>
            </a:r>
          </a:p>
          <a:p>
            <a:pPr marL="457200" lvl="1" indent="0">
              <a:buNone/>
            </a:pPr>
            <a:r>
              <a:rPr lang="ja-JP" altLang="en-US" dirty="0"/>
              <a:t>ポリプロピレン</a:t>
            </a:r>
            <a:endParaRPr lang="ja-JP" altLang="en-US" dirty="0" smtClean="0"/>
          </a:p>
          <a:p>
            <a:endParaRPr lang="ja-JP" altLang="en-US" dirty="0"/>
          </a:p>
          <a:p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422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特典ファイルについて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本日のみ公開・ダウンロード可能</a:t>
            </a:r>
            <a:endParaRPr kumimoji="1" lang="en-US" altLang="ja-JP" dirty="0" smtClean="0"/>
          </a:p>
          <a:p>
            <a:endParaRPr lang="en-US" altLang="ja-JP" dirty="0"/>
          </a:p>
          <a:p>
            <a:pPr lvl="1"/>
            <a:r>
              <a:rPr kumimoji="1" lang="ja-JP" altLang="en-US" dirty="0" smtClean="0"/>
              <a:t>模様のファイル</a:t>
            </a:r>
          </a:p>
          <a:p>
            <a:pPr marL="457200" lvl="1" indent="0">
              <a:buNone/>
            </a:pPr>
            <a:r>
              <a:rPr lang="ja-JP" altLang="en-US" dirty="0"/>
              <a:t>網代模様</a:t>
            </a:r>
            <a:r>
              <a:rPr lang="ja-JP" altLang="en-US" dirty="0" smtClean="0"/>
              <a:t>のコレクション</a:t>
            </a:r>
          </a:p>
          <a:p>
            <a:pPr marL="457200" lvl="1" indent="0">
              <a:buNone/>
            </a:pPr>
            <a:r>
              <a:rPr kumimoji="1" lang="ja-JP" altLang="en-US" dirty="0"/>
              <a:t>手織り</a:t>
            </a:r>
            <a:r>
              <a:rPr kumimoji="1" lang="ja-JP" altLang="en-US" dirty="0" smtClean="0"/>
              <a:t>の模様</a:t>
            </a:r>
          </a:p>
          <a:p>
            <a:pPr marL="457200" lvl="1" indent="0">
              <a:buNone/>
            </a:pPr>
            <a:r>
              <a:rPr lang="ja-JP" altLang="en-US" dirty="0"/>
              <a:t>鍋つかみ</a:t>
            </a:r>
            <a:endParaRPr kumimoji="1" lang="ja-JP" altLang="en-US" dirty="0" smtClean="0"/>
          </a:p>
          <a:p>
            <a:endParaRPr lang="ja-JP" altLang="en-US" dirty="0"/>
          </a:p>
          <a:p>
            <a:pPr lvl="1"/>
            <a:r>
              <a:rPr lang="ja-JP" altLang="en-US" dirty="0" smtClean="0"/>
              <a:t>色のファイル</a:t>
            </a:r>
          </a:p>
          <a:p>
            <a:pPr marL="457200" lvl="1" indent="0">
              <a:buNone/>
            </a:pPr>
            <a:r>
              <a:rPr kumimoji="1" lang="ja-JP" altLang="en-US" dirty="0" smtClean="0"/>
              <a:t>メーカーカタログ色　不透明色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5F05-21E0-44FA-B6D9-03F8BCA6895D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098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455</Words>
  <Application>Microsoft Office PowerPoint</Application>
  <PresentationFormat>ワイド画面</PresentationFormat>
  <Paragraphs>136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HGP創英角ｺﾞｼｯｸUB</vt:lpstr>
      <vt:lpstr>HGP創英角ﾎﾟｯﾌﾟ体</vt:lpstr>
      <vt:lpstr>HG丸ｺﾞｼｯｸM-PRO</vt:lpstr>
      <vt:lpstr>ＭＳ Ｐゴシック</vt:lpstr>
      <vt:lpstr>Arial</vt:lpstr>
      <vt:lpstr>Calibri</vt:lpstr>
      <vt:lpstr>Calibri Light</vt:lpstr>
      <vt:lpstr>Century Gothic</vt:lpstr>
      <vt:lpstr>Times New Roman</vt:lpstr>
      <vt:lpstr>Office テーマ</vt:lpstr>
      <vt:lpstr>カラフルな プラかごをデザインしよう CraftBandSquareを使えるようになりましょう</vt:lpstr>
      <vt:lpstr>講習にあたって</vt:lpstr>
      <vt:lpstr>今日の目標</vt:lpstr>
      <vt:lpstr>本日の予定</vt:lpstr>
      <vt:lpstr>前回のおさらい 共通操作</vt:lpstr>
      <vt:lpstr>シリーズ履歴</vt:lpstr>
      <vt:lpstr>プラかごの基本形</vt:lpstr>
      <vt:lpstr>かご編み</vt:lpstr>
      <vt:lpstr>特典ファイルについて</vt:lpstr>
      <vt:lpstr>演習1　片側同色</vt:lpstr>
      <vt:lpstr>演習2　交互2色</vt:lpstr>
      <vt:lpstr>演習3　差しひも</vt:lpstr>
      <vt:lpstr>演習4　組み合わせ</vt:lpstr>
      <vt:lpstr>質疑応答</vt:lpstr>
      <vt:lpstr>作成したレシピで作るには？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紙バンドの オリジナルレシピを作ろう</dc:title>
  <dc:creator>Microsoft アカウント</dc:creator>
  <cp:lastModifiedBy>Microsoft アカウント</cp:lastModifiedBy>
  <cp:revision>80</cp:revision>
  <dcterms:created xsi:type="dcterms:W3CDTF">2023-07-11T10:38:31Z</dcterms:created>
  <dcterms:modified xsi:type="dcterms:W3CDTF">2024-01-21T10:20:03Z</dcterms:modified>
</cp:coreProperties>
</file>