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58" r:id="rId4"/>
    <p:sldId id="283" r:id="rId5"/>
    <p:sldId id="304" r:id="rId6"/>
    <p:sldId id="257" r:id="rId7"/>
    <p:sldId id="306" r:id="rId8"/>
    <p:sldId id="303" r:id="rId9"/>
    <p:sldId id="302" r:id="rId10"/>
    <p:sldId id="286" r:id="rId11"/>
    <p:sldId id="287" r:id="rId12"/>
    <p:sldId id="307" r:id="rId13"/>
    <p:sldId id="305" r:id="rId14"/>
    <p:sldId id="314" r:id="rId15"/>
    <p:sldId id="311" r:id="rId16"/>
    <p:sldId id="317" r:id="rId17"/>
    <p:sldId id="310" r:id="rId18"/>
    <p:sldId id="312" r:id="rId19"/>
    <p:sldId id="318" r:id="rId20"/>
    <p:sldId id="323" r:id="rId21"/>
    <p:sldId id="322" r:id="rId22"/>
    <p:sldId id="321" r:id="rId23"/>
    <p:sldId id="320" r:id="rId24"/>
    <p:sldId id="324" r:id="rId25"/>
    <p:sldId id="325" r:id="rId26"/>
    <p:sldId id="326" r:id="rId27"/>
    <p:sldId id="328" r:id="rId28"/>
    <p:sldId id="300" r:id="rId29"/>
    <p:sldId id="316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FAEB"/>
    <a:srgbClr val="FFF2CC"/>
    <a:srgbClr val="5B9BD5"/>
    <a:srgbClr val="FFA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1" y="9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3384-460A-43CB-9177-667CB0F320D1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BDCE-CCC0-4419-A75A-A2F532843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4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AA46-977D-43AC-9F4B-1290B7203FE0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98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257-0D7E-43C5-8BD8-28C632F3D3CB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6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BA9-167F-4512-BAD8-3787DA1C4B4D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53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647" y="102479"/>
            <a:ext cx="11634281" cy="977291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35413"/>
            <a:ext cx="10515600" cy="49415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055F-2C96-450F-8DE3-BE2E8021E3D9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677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5355F05-21E0-44FA-B6D9-03F8BCA6895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188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E716-BFF9-4A5A-8547-C4DA6374EA3B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CE-AEE1-4CCB-8F89-379A65B25B53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8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86B4-9BA5-41CC-9BF5-8A0524D4530A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6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70142"/>
          </a:xfrm>
        </p:spPr>
        <p:txBody>
          <a:bodyPr>
            <a:normAutofit/>
          </a:bodyPr>
          <a:lstStyle>
            <a:lvl1pPr>
              <a:defRPr sz="36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7BE9-C4BC-4E3A-B4F1-62D08C12AE1B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9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581D-600E-4538-9FD3-D7DA61ABF821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48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38A-F37D-4F59-8A7A-09B7491A0F0E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537-79B1-4984-81D5-8821730174C0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25EC-F673-4F48-B181-61B14122F957}" type="datetime1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7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asa-koubou.com/?p=referenceRoom&amp;id=0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labo.com/CraftBan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フリーソフトを使って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 smtClean="0"/>
              <a:t>竹細工のかごの図面を作ろう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15733"/>
          </a:xfrm>
        </p:spPr>
        <p:txBody>
          <a:bodyPr>
            <a:noAutofit/>
          </a:bodyPr>
          <a:lstStyle/>
          <a:p>
            <a:endParaRPr kumimoji="1" lang="en-US" altLang="ja-JP" sz="3200" dirty="0"/>
          </a:p>
          <a:p>
            <a:r>
              <a:rPr lang="en-US" altLang="ja-JP" sz="3200" dirty="0" smtClean="0"/>
              <a:t>2024/8/22</a:t>
            </a:r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講師</a:t>
            </a:r>
            <a:r>
              <a:rPr kumimoji="1" lang="en-US" altLang="ja-JP" sz="3200" dirty="0" smtClean="0"/>
              <a:t>: </a:t>
            </a:r>
            <a:r>
              <a:rPr kumimoji="1" lang="ja-JP" altLang="en-US" sz="3200" dirty="0" smtClean="0"/>
              <a:t>榛沢美保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346" y="537588"/>
            <a:ext cx="487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令和</a:t>
            </a:r>
            <a:r>
              <a:rPr lang="en-US" altLang="ja-JP" sz="3200" dirty="0" smtClean="0"/>
              <a:t>6</a:t>
            </a:r>
            <a:r>
              <a:rPr lang="ja-JP" altLang="en-US" sz="3200" dirty="0" smtClean="0"/>
              <a:t>年度</a:t>
            </a:r>
            <a:r>
              <a:rPr lang="ja-JP" altLang="en-US" sz="3200" dirty="0"/>
              <a:t>前</a:t>
            </a:r>
            <a:r>
              <a:rPr lang="ja-JP" altLang="en-US" sz="3200" dirty="0" smtClean="0"/>
              <a:t>期</a:t>
            </a:r>
            <a:r>
              <a:rPr lang="ja-JP" altLang="en-US" sz="3200" dirty="0" err="1" smtClean="0"/>
              <a:t>りぶら</a:t>
            </a:r>
            <a:r>
              <a:rPr lang="ja-JP" altLang="en-US" sz="3200" dirty="0" smtClean="0"/>
              <a:t>講座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401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メイン画面のメニュー</a:t>
            </a:r>
            <a:endParaRPr kumimoji="1" lang="ja-JP" altLang="en-US" dirty="0"/>
          </a:p>
        </p:txBody>
      </p:sp>
      <p:graphicFrame>
        <p:nvGraphicFramePr>
          <p:cNvPr id="17" name="コンテンツ プレースホルダー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7066"/>
              </p:ext>
            </p:extLst>
          </p:nvPr>
        </p:nvGraphicFramePr>
        <p:xfrm>
          <a:off x="838200" y="1235076"/>
          <a:ext cx="10629551" cy="5080995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28800"/>
                <a:gridCol w="2369770"/>
                <a:gridCol w="2166247"/>
                <a:gridCol w="3764734"/>
              </a:tblGrid>
              <a:tr h="3810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ファイル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編集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設定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ヘルプ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6451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46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現在作成中の</a:t>
                      </a:r>
                    </a:p>
                    <a:p>
                      <a:pPr algn="ctr"/>
                      <a:r>
                        <a:rPr lang="ja-JP" altLang="en-US" sz="2000" dirty="0" smtClean="0"/>
                        <a:t>データの</a:t>
                      </a:r>
                    </a:p>
                    <a:p>
                      <a:pPr algn="ctr"/>
                      <a:r>
                        <a:rPr lang="ja-JP" altLang="en-US" sz="2000" dirty="0" smtClean="0"/>
                        <a:t>ファイル操作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現在作成中の</a:t>
                      </a:r>
                    </a:p>
                    <a:p>
                      <a:pPr algn="ctr"/>
                      <a:r>
                        <a:rPr lang="ja-JP" altLang="en-US" sz="2000" dirty="0" smtClean="0"/>
                        <a:t>データに対する</a:t>
                      </a:r>
                    </a:p>
                    <a:p>
                      <a:pPr algn="ctr"/>
                      <a:r>
                        <a:rPr lang="ja-JP" altLang="en-US" sz="2000" dirty="0" smtClean="0"/>
                        <a:t>操作</a:t>
                      </a:r>
                    </a:p>
                    <a:p>
                      <a:pPr algn="ctr"/>
                      <a:r>
                        <a:rPr lang="en-US" altLang="ja-JP" sz="2000" dirty="0" smtClean="0"/>
                        <a:t>[</a:t>
                      </a:r>
                      <a:r>
                        <a:rPr lang="ja-JP" altLang="en-US" sz="2000" dirty="0" smtClean="0"/>
                        <a:t>色の変更</a:t>
                      </a:r>
                      <a:r>
                        <a:rPr lang="en-US" altLang="ja-JP" sz="2000" dirty="0" smtClean="0"/>
                        <a:t>][</a:t>
                      </a:r>
                      <a:r>
                        <a:rPr lang="ja-JP" altLang="en-US" sz="2000" dirty="0" smtClean="0"/>
                        <a:t>色の繰り返し</a:t>
                      </a:r>
                      <a:r>
                        <a:rPr lang="en-US" altLang="ja-JP" sz="2000" dirty="0" smtClean="0"/>
                        <a:t>]</a:t>
                      </a:r>
                      <a:r>
                        <a:rPr lang="ja-JP" altLang="en-US" sz="2000" dirty="0" smtClean="0"/>
                        <a:t>以外は対応するボタンあり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各設定項目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1600" dirty="0" smtClean="0"/>
                        <a:t>CraftBandMesh.XML</a:t>
                      </a:r>
                      <a:r>
                        <a:rPr kumimoji="1" lang="ja-JP" altLang="en-US" sz="2000" dirty="0" smtClean="0"/>
                        <a:t>の編集</a:t>
                      </a:r>
                      <a:r>
                        <a:rPr kumimoji="1" lang="en-US" altLang="ja-JP" sz="2000" dirty="0" smtClean="0"/>
                        <a:t>)</a:t>
                      </a:r>
                    </a:p>
                    <a:p>
                      <a:r>
                        <a:rPr kumimoji="1" lang="en-US" altLang="ja-JP" sz="2000" dirty="0" smtClean="0"/>
                        <a:t>[</a:t>
                      </a:r>
                      <a:r>
                        <a:rPr kumimoji="1" lang="ja-JP" altLang="en-US" sz="2000" dirty="0" smtClean="0"/>
                        <a:t>上下図</a:t>
                      </a:r>
                      <a:r>
                        <a:rPr kumimoji="1" lang="en-US" altLang="ja-JP" sz="2000" dirty="0" smtClean="0"/>
                        <a:t>]</a:t>
                      </a:r>
                      <a:r>
                        <a:rPr kumimoji="1" lang="ja-JP" altLang="en-US" sz="2000" dirty="0" smtClean="0"/>
                        <a:t>は、</a:t>
                      </a:r>
                      <a:r>
                        <a:rPr kumimoji="1" lang="en-US" altLang="ja-JP" sz="2000" dirty="0" smtClean="0"/>
                        <a:t>Square</a:t>
                      </a:r>
                      <a:r>
                        <a:rPr kumimoji="1" lang="ja-JP" altLang="en-US" sz="2000" dirty="0" smtClean="0"/>
                        <a:t>と</a:t>
                      </a:r>
                      <a:r>
                        <a:rPr kumimoji="1" lang="en-US" altLang="ja-JP" sz="2000" dirty="0" smtClean="0"/>
                        <a:t>Square45</a:t>
                      </a:r>
                      <a:r>
                        <a:rPr kumimoji="1" lang="ja-JP" altLang="en-US" sz="2000" dirty="0" smtClean="0"/>
                        <a:t>のみ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バージョン確認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5" y="1698720"/>
            <a:ext cx="2172003" cy="19814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93" y="1683637"/>
            <a:ext cx="2143424" cy="265784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410" y="1683637"/>
            <a:ext cx="3661592" cy="159745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436" y="1679668"/>
            <a:ext cx="182905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09" y="3553477"/>
            <a:ext cx="4726177" cy="315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96" y="1693089"/>
            <a:ext cx="5314224" cy="459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r>
              <a:rPr lang="ja-JP" altLang="en-US" dirty="0" smtClean="0"/>
              <a:t>出力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90059"/>
            <a:ext cx="3756361" cy="40303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altLang="ja-JP" dirty="0" smtClean="0"/>
              <a:t>[</a:t>
            </a:r>
            <a:r>
              <a:rPr lang="ja-JP" altLang="en-US" dirty="0" smtClean="0"/>
              <a:t>プレビュー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タブ</a:t>
            </a:r>
            <a:endParaRPr lang="en-US" altLang="ja-JP" dirty="0"/>
          </a:p>
          <a:p>
            <a:pPr marL="457200" lvl="1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263181" y="5070527"/>
            <a:ext cx="755643" cy="5053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GIF</a:t>
            </a: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829739" y="5129549"/>
            <a:ext cx="934899" cy="446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0176861" y="6299224"/>
            <a:ext cx="792000" cy="5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TXT</a:t>
            </a: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705655" y="6286061"/>
            <a:ext cx="792000" cy="5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CSV</a:t>
            </a: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20" y="145762"/>
            <a:ext cx="4893553" cy="346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直線矢印コネクタ 17"/>
          <p:cNvCxnSpPr/>
          <p:nvPr/>
        </p:nvCxnSpPr>
        <p:spPr>
          <a:xfrm flipV="1">
            <a:off x="5297188" y="373162"/>
            <a:ext cx="750125" cy="4756387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円/楕円 20"/>
          <p:cNvSpPr/>
          <p:nvPr/>
        </p:nvSpPr>
        <p:spPr>
          <a:xfrm>
            <a:off x="4938670" y="5551105"/>
            <a:ext cx="934899" cy="446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793468" y="3885443"/>
            <a:ext cx="1384984" cy="1870589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角丸四角形 23"/>
          <p:cNvSpPr/>
          <p:nvPr/>
        </p:nvSpPr>
        <p:spPr>
          <a:xfrm>
            <a:off x="7634106" y="1257324"/>
            <a:ext cx="3079935" cy="20175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ブラウザには、</a:t>
            </a:r>
          </a:p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タブ</a:t>
            </a:r>
            <a:r>
              <a:rPr lang="ja-JP" altLang="en-US" sz="2000" dirty="0" smtClean="0">
                <a:solidFill>
                  <a:srgbClr val="FF0000"/>
                </a:solidFill>
              </a:rPr>
              <a:t>が追加されるので、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Before/after </a:t>
            </a:r>
            <a:r>
              <a:rPr lang="ja-JP" altLang="en-US" sz="2000" dirty="0" smtClean="0">
                <a:solidFill>
                  <a:srgbClr val="FF0000"/>
                </a:solidFill>
              </a:rPr>
              <a:t>を</a:t>
            </a: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比較することができます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37159" y="50906"/>
            <a:ext cx="10515600" cy="856462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『</a:t>
            </a:r>
            <a:r>
              <a:rPr lang="ja-JP" altLang="en-US" sz="4800" dirty="0"/>
              <a:t>ゴザ目編みとしずく巻きの練習作品</a:t>
            </a:r>
            <a:r>
              <a:rPr lang="en-US" altLang="ja-JP" sz="4800" dirty="0"/>
              <a:t>』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95" y="1696508"/>
            <a:ext cx="4760295" cy="44594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614" y="1696508"/>
            <a:ext cx="4598911" cy="446169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71395" y="1339013"/>
            <a:ext cx="437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hlinkClick r:id="rId4"/>
              </a:rPr>
              <a:t>竹工芸資料室 佐々工房 </a:t>
            </a:r>
            <a:r>
              <a:rPr lang="en-US" altLang="ja-JP" dirty="0">
                <a:hlinkClick r:id="rId4"/>
              </a:rPr>
              <a:t>(sasa-koubou.com)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9976" y="6328795"/>
            <a:ext cx="1047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登録</a:t>
            </a:r>
            <a:r>
              <a:rPr lang="ja-JP" altLang="en-US" dirty="0" smtClean="0">
                <a:solidFill>
                  <a:srgbClr val="FF0000"/>
                </a:solidFill>
              </a:rPr>
              <a:t>は一例です。竹細工の素人ですから、詳しい方、もっと良い登録方法を考案してください。お願いします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バンドの種類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『</a:t>
            </a:r>
            <a:r>
              <a:rPr lang="ja-JP" altLang="en-US" dirty="0"/>
              <a:t>竹</a:t>
            </a:r>
            <a:r>
              <a:rPr lang="ja-JP" altLang="en-US" dirty="0" err="1"/>
              <a:t>ひご</a:t>
            </a:r>
            <a:r>
              <a:rPr lang="en-US" altLang="ja-JP" dirty="0"/>
              <a:t>B(100</a:t>
            </a:r>
            <a:r>
              <a:rPr lang="ja-JP" altLang="en-US" dirty="0"/>
              <a:t>本幅</a:t>
            </a:r>
            <a:r>
              <a:rPr lang="en-US" altLang="ja-JP" dirty="0"/>
              <a:t>10</a:t>
            </a:r>
            <a:r>
              <a:rPr lang="ja-JP" altLang="en-US" dirty="0"/>
              <a:t>ミリ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』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 smtClean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583"/>
            <a:ext cx="12192000" cy="328083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62647" y="3935506"/>
            <a:ext cx="2866035" cy="5199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00583" y="5219757"/>
            <a:ext cx="54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</a:rPr>
              <a:t>: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バンドの種類名、本幅、バンド幅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以外は適当です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6581" y="5461998"/>
            <a:ext cx="540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この竹</a:t>
            </a:r>
            <a:r>
              <a:rPr kumimoji="1" lang="ja-JP" altLang="en-US" dirty="0" err="1" smtClean="0"/>
              <a:t>ひごで</a:t>
            </a:r>
            <a:r>
              <a:rPr kumimoji="1" lang="ja-JP" altLang="en-US" dirty="0" smtClean="0"/>
              <a:t>使いたい色を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色選択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</a:t>
            </a:r>
            <a:r>
              <a:rPr lang="ja-JP" altLang="en-US" dirty="0"/>
              <a:t>選ぶ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1868557" y="4439273"/>
            <a:ext cx="310100" cy="860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4707172" y="4195484"/>
            <a:ext cx="795131" cy="1347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lang="ja-JP" altLang="en-US" dirty="0"/>
              <a:t>編みかた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『</a:t>
            </a:r>
            <a:r>
              <a:rPr lang="ja-JP" altLang="en-US" dirty="0"/>
              <a:t>二本縄編み</a:t>
            </a:r>
            <a:r>
              <a:rPr lang="en-US" altLang="ja-JP" dirty="0" smtClean="0"/>
              <a:t>』</a:t>
            </a:r>
          </a:p>
          <a:p>
            <a:r>
              <a:rPr lang="ja-JP" altLang="en-US" dirty="0" smtClean="0"/>
              <a:t>籐を、</a:t>
            </a:r>
            <a:r>
              <a:rPr lang="en-US" altLang="ja-JP" dirty="0" smtClean="0"/>
              <a:t>1.5mm</a:t>
            </a:r>
            <a:r>
              <a:rPr lang="ja-JP" altLang="en-US" dirty="0" smtClean="0"/>
              <a:t>幅として参照させる</a:t>
            </a:r>
            <a:endParaRPr lang="ja-JP" altLang="en-US" dirty="0"/>
          </a:p>
          <a:p>
            <a:r>
              <a:rPr kumimoji="1" lang="ja-JP" altLang="en-US" dirty="0" smtClean="0"/>
              <a:t>「</a:t>
            </a:r>
            <a:r>
              <a:rPr lang="ja-JP" altLang="en-US" dirty="0"/>
              <a:t>上から</a:t>
            </a:r>
            <a:r>
              <a:rPr kumimoji="1" lang="ja-JP" altLang="en-US" dirty="0" smtClean="0"/>
              <a:t>」「</a:t>
            </a:r>
            <a:r>
              <a:rPr lang="ja-JP" altLang="en-US" dirty="0"/>
              <a:t>下から</a:t>
            </a:r>
            <a:r>
              <a:rPr kumimoji="1" lang="ja-JP" altLang="en-US" dirty="0" smtClean="0"/>
              <a:t>」は分けずにひとつにする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参照</a:t>
            </a:r>
            <a:r>
              <a:rPr lang="ja-JP" altLang="en-US" dirty="0"/>
              <a:t>時</a:t>
            </a:r>
            <a:r>
              <a:rPr lang="ja-JP" altLang="en-US" dirty="0" smtClean="0"/>
              <a:t>にメモ欄に付記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35809"/>
          <a:stretch/>
        </p:blipFill>
        <p:spPr>
          <a:xfrm>
            <a:off x="404413" y="2816153"/>
            <a:ext cx="10540491" cy="2229461"/>
          </a:xfrm>
          <a:prstGeom prst="rect">
            <a:avLst/>
          </a:prstGeom>
        </p:spPr>
      </p:pic>
      <p:sp>
        <p:nvSpPr>
          <p:cNvPr id="6" name="上矢印 5"/>
          <p:cNvSpPr/>
          <p:nvPr/>
        </p:nvSpPr>
        <p:spPr>
          <a:xfrm>
            <a:off x="4760259" y="4078323"/>
            <a:ext cx="1030941" cy="102197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979823" y="3785968"/>
            <a:ext cx="1485471" cy="358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340209" y="3795906"/>
            <a:ext cx="817601" cy="358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63148"/>
          <a:stretch/>
        </p:blipFill>
        <p:spPr>
          <a:xfrm>
            <a:off x="7294553" y="5087290"/>
            <a:ext cx="4493034" cy="1655348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9788" y="3820620"/>
            <a:ext cx="461880" cy="358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6883150" y="4078323"/>
            <a:ext cx="1030941" cy="102197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9048118" y="3793503"/>
            <a:ext cx="2012256" cy="427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矢印 12"/>
          <p:cNvSpPr/>
          <p:nvPr/>
        </p:nvSpPr>
        <p:spPr>
          <a:xfrm flipV="1">
            <a:off x="8879783" y="4817463"/>
            <a:ext cx="1030941" cy="102197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5453" y="5044749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底で使うので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19212" y="504561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連続する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8690" y="5781175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同じ使い方の</a:t>
            </a:r>
            <a:r>
              <a:rPr kumimoji="1" lang="ja-JP" altLang="en-US" dirty="0" err="1" smtClean="0">
                <a:solidFill>
                  <a:srgbClr val="FF0000"/>
                </a:solidFill>
              </a:rPr>
              <a:t>ひご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>
            <a:endCxn id="10" idx="2"/>
          </p:cNvCxnSpPr>
          <p:nvPr/>
        </p:nvCxnSpPr>
        <p:spPr>
          <a:xfrm flipV="1">
            <a:off x="5851477" y="4179208"/>
            <a:ext cx="459251" cy="1660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541642" y="4180848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周の長さそのまま、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20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ミリだけプラス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69281" y="601282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使うの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</a:rPr>
              <a:t>Mesh</a:t>
            </a:r>
            <a:r>
              <a:rPr lang="ja-JP" altLang="en-US" dirty="0" smtClean="0">
                <a:solidFill>
                  <a:srgbClr val="FF0000"/>
                </a:solidFill>
              </a:rPr>
              <a:t>だけ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612013" y="3798567"/>
            <a:ext cx="1372423" cy="427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12013" y="299096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高さ方向は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8173941" y="3311259"/>
            <a:ext cx="254161" cy="654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lang="ja-JP" altLang="en-US" dirty="0"/>
              <a:t>編みかた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『</a:t>
            </a:r>
            <a:r>
              <a:rPr lang="ja-JP" altLang="en-US" dirty="0"/>
              <a:t>ゴザ目編み</a:t>
            </a:r>
            <a:r>
              <a:rPr lang="en-US" altLang="ja-JP" dirty="0" smtClean="0"/>
              <a:t>』</a:t>
            </a:r>
          </a:p>
          <a:p>
            <a:r>
              <a:rPr lang="ja-JP" altLang="en-US" dirty="0"/>
              <a:t>厚さ</a:t>
            </a:r>
            <a:r>
              <a:rPr lang="ja-JP" altLang="en-US" dirty="0" smtClean="0"/>
              <a:t>については</a:t>
            </a:r>
          </a:p>
          <a:p>
            <a:pPr lvl="1"/>
            <a:r>
              <a:rPr lang="ja-JP" altLang="en-US" dirty="0" smtClean="0"/>
              <a:t>編みかたとしては分けない</a:t>
            </a:r>
          </a:p>
          <a:p>
            <a:pPr lvl="1"/>
            <a:r>
              <a:rPr lang="ja-JP" altLang="en-US" dirty="0"/>
              <a:t>参照する時</a:t>
            </a:r>
            <a:r>
              <a:rPr lang="ja-JP" altLang="en-US" dirty="0" smtClean="0"/>
              <a:t>に、同じ厚みごとに分ける</a:t>
            </a:r>
            <a:endParaRPr lang="en-US" altLang="ja-JP" dirty="0" smtClean="0"/>
          </a:p>
          <a:p>
            <a:r>
              <a:rPr lang="ja-JP" altLang="en-US" dirty="0"/>
              <a:t>連続</a:t>
            </a:r>
            <a:r>
              <a:rPr lang="ja-JP" altLang="en-US" dirty="0" smtClean="0"/>
              <a:t>した</a:t>
            </a:r>
            <a:r>
              <a:rPr lang="ja-JP" altLang="en-US" dirty="0" err="1" smtClean="0"/>
              <a:t>ひご</a:t>
            </a:r>
            <a:r>
              <a:rPr lang="ja-JP" altLang="en-US" dirty="0" smtClean="0"/>
              <a:t>、全体の長さを算出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重ねつぎ分をプラスして材料を用意する</a:t>
            </a: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本セットで登録する</a:t>
            </a:r>
          </a:p>
          <a:p>
            <a:pPr lvl="1"/>
            <a:r>
              <a:rPr lang="ja-JP" altLang="en-US" dirty="0" smtClean="0"/>
              <a:t>最終段もずれるので、編み竹全体としては同じ長さ</a:t>
            </a:r>
          </a:p>
          <a:p>
            <a:pPr lvl="1"/>
            <a:r>
              <a:rPr lang="ja-JP" altLang="en-US" dirty="0" smtClean="0"/>
              <a:t>半周ずらせて編み始めることを、メモ欄に記載しておく</a:t>
            </a:r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9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/>
          <a:srcRect l="63148"/>
          <a:stretch/>
        </p:blipFill>
        <p:spPr>
          <a:xfrm>
            <a:off x="6980634" y="4297733"/>
            <a:ext cx="4936331" cy="181867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32239"/>
          <a:stretch/>
        </p:blipFill>
        <p:spPr>
          <a:xfrm>
            <a:off x="166976" y="1108917"/>
            <a:ext cx="11205145" cy="2238582"/>
          </a:xfrm>
          <a:prstGeom prst="rect">
            <a:avLst/>
          </a:prstGeom>
        </p:spPr>
      </p:pic>
      <p:sp>
        <p:nvSpPr>
          <p:cNvPr id="9" name="上矢印 8"/>
          <p:cNvSpPr/>
          <p:nvPr/>
        </p:nvSpPr>
        <p:spPr>
          <a:xfrm>
            <a:off x="6665219" y="2411219"/>
            <a:ext cx="1030941" cy="102197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709478" y="2124145"/>
            <a:ext cx="1485471" cy="358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109621" y="2136090"/>
            <a:ext cx="1128424" cy="358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365904" y="2116230"/>
            <a:ext cx="987187" cy="378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436641" y="2089528"/>
            <a:ext cx="1443142" cy="427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>
            <a:off x="8816171" y="5437560"/>
            <a:ext cx="1030941" cy="102197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96342" y="3478015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同じ使い方の</a:t>
            </a:r>
            <a:r>
              <a:rPr kumimoji="1" lang="ja-JP" altLang="en-US" dirty="0" err="1" smtClean="0">
                <a:solidFill>
                  <a:srgbClr val="FF0000"/>
                </a:solidFill>
              </a:rPr>
              <a:t>ひご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が</a:t>
            </a:r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本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１周編んだ時は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段になる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>
            <a:endCxn id="12" idx="2"/>
          </p:cNvCxnSpPr>
          <p:nvPr/>
        </p:nvCxnSpPr>
        <p:spPr>
          <a:xfrm flipV="1">
            <a:off x="5613621" y="2494678"/>
            <a:ext cx="245877" cy="1007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333611" y="4395109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使うの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</a:rPr>
              <a:t>Mesh</a:t>
            </a:r>
            <a:r>
              <a:rPr lang="ja-JP" altLang="en-US" dirty="0" smtClean="0">
                <a:solidFill>
                  <a:srgbClr val="FF0000"/>
                </a:solidFill>
              </a:rPr>
              <a:t>だけ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53091" y="341023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連続する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29632" y="2482733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周はそのまま、</a:t>
            </a:r>
            <a:r>
              <a:rPr lang="en-US" altLang="ja-JP" dirty="0" smtClean="0">
                <a:solidFill>
                  <a:srgbClr val="FF0000"/>
                </a:solidFill>
              </a:rPr>
              <a:t>20</a:t>
            </a:r>
            <a:r>
              <a:rPr lang="ja-JP" altLang="en-US" dirty="0" smtClean="0">
                <a:solidFill>
                  <a:srgbClr val="FF0000"/>
                </a:solidFill>
              </a:rPr>
              <a:t>ミリプラス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8929633" y="2089528"/>
            <a:ext cx="2442487" cy="427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97454" y="1141159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高さ方向は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倍</a:t>
            </a:r>
            <a:r>
              <a:rPr kumimoji="1" lang="en-US" altLang="ja-JP" dirty="0" smtClean="0">
                <a:solidFill>
                  <a:srgbClr val="FF0000"/>
                </a:solidFill>
              </a:rPr>
              <a:t>(2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本なので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859382" y="1461450"/>
            <a:ext cx="254161" cy="654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lang="ja-JP" altLang="en-US" dirty="0"/>
              <a:t>編みかた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『</a:t>
            </a:r>
            <a:r>
              <a:rPr lang="ja-JP" altLang="en-US" dirty="0"/>
              <a:t>しずく巻き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　縁の輪は、別途、付属品に登録して組み合わせて使う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r="31783"/>
          <a:stretch/>
        </p:blipFill>
        <p:spPr>
          <a:xfrm>
            <a:off x="0" y="1757061"/>
            <a:ext cx="11687077" cy="25185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67696"/>
          <a:stretch/>
        </p:blipFill>
        <p:spPr>
          <a:xfrm>
            <a:off x="7263100" y="4575459"/>
            <a:ext cx="4857339" cy="2210461"/>
          </a:xfrm>
          <a:prstGeom prst="rect">
            <a:avLst/>
          </a:prstGeom>
        </p:spPr>
      </p:pic>
      <p:sp>
        <p:nvSpPr>
          <p:cNvPr id="10" name="上矢印 9"/>
          <p:cNvSpPr/>
          <p:nvPr/>
        </p:nvSpPr>
        <p:spPr>
          <a:xfrm>
            <a:off x="3774960" y="3525136"/>
            <a:ext cx="1030941" cy="102197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73137" y="6176963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縁の始末なので、他でも使うかも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04923" y="2685228"/>
            <a:ext cx="1769150" cy="10209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934692" y="2738642"/>
            <a:ext cx="1033009" cy="967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602406" y="2721073"/>
            <a:ext cx="522827" cy="9851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263099" y="2744928"/>
            <a:ext cx="614279" cy="105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2280" y="4741555"/>
            <a:ext cx="307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その編みかたで必要な素材を</a:t>
            </a:r>
          </a:p>
          <a:p>
            <a:r>
              <a:rPr lang="ja-JP" altLang="en-US" dirty="0" smtClean="0">
                <a:solidFill>
                  <a:srgbClr val="0070C0"/>
                </a:solidFill>
              </a:rPr>
              <a:t>すべてセットで</a:t>
            </a:r>
            <a:r>
              <a:rPr kumimoji="1" lang="ja-JP" altLang="en-US" dirty="0" smtClean="0">
                <a:solidFill>
                  <a:srgbClr val="0070C0"/>
                </a:solidFill>
              </a:rPr>
              <a:t>登録する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091185" y="191438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周長に、各余裕分をプラス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8601855" y="2708007"/>
            <a:ext cx="3184486" cy="11024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23784" y="4073655"/>
            <a:ext cx="221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高さは、外縁＋</a:t>
            </a:r>
            <a:r>
              <a:rPr kumimoji="1" lang="en-US" altLang="ja-JP" dirty="0" smtClean="0">
                <a:solidFill>
                  <a:srgbClr val="FF0000"/>
                </a:solidFill>
              </a:rPr>
              <a:t>α</a:t>
            </a:r>
            <a:endParaRPr kumimoji="1" lang="ja-JP" altLang="en-US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他</a:t>
            </a:r>
            <a:r>
              <a:rPr lang="ja-JP" altLang="en-US" dirty="0" smtClean="0">
                <a:solidFill>
                  <a:srgbClr val="FF0000"/>
                </a:solidFill>
              </a:rPr>
              <a:t>は重なるのでゼロ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51196" y="458360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で使うので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1646" y="3641334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同じ名前の行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7916" y="4415350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それぞれ異なる名前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351481" y="3525136"/>
            <a:ext cx="836992" cy="844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564030" y="5432317"/>
            <a:ext cx="3316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立竹</a:t>
            </a:r>
            <a:r>
              <a:rPr kumimoji="1" lang="en-US" altLang="ja-JP" dirty="0" smtClean="0">
                <a:solidFill>
                  <a:srgbClr val="C00000"/>
                </a:solidFill>
              </a:rPr>
              <a:t>2</a:t>
            </a:r>
            <a:r>
              <a:rPr kumimoji="1" lang="ja-JP" altLang="en-US" dirty="0" smtClean="0">
                <a:solidFill>
                  <a:srgbClr val="C00000"/>
                </a:solidFill>
              </a:rPr>
              <a:t>本あたり</a:t>
            </a:r>
            <a:r>
              <a:rPr kumimoji="1" lang="en-US" altLang="ja-JP" dirty="0" smtClean="0">
                <a:solidFill>
                  <a:srgbClr val="C00000"/>
                </a:solidFill>
              </a:rPr>
              <a:t>1</a:t>
            </a:r>
            <a:r>
              <a:rPr kumimoji="1" lang="ja-JP" altLang="en-US" dirty="0" smtClean="0">
                <a:solidFill>
                  <a:srgbClr val="C00000"/>
                </a:solidFill>
              </a:rPr>
              <a:t>周巻いている</a:t>
            </a:r>
          </a:p>
          <a:p>
            <a:r>
              <a:rPr lang="ja-JP" altLang="en-US" dirty="0" smtClean="0">
                <a:solidFill>
                  <a:srgbClr val="C00000"/>
                </a:solidFill>
              </a:rPr>
              <a:t>立竹</a:t>
            </a:r>
            <a:r>
              <a:rPr lang="en-US" altLang="ja-JP" dirty="0" smtClean="0">
                <a:solidFill>
                  <a:srgbClr val="C00000"/>
                </a:solidFill>
              </a:rPr>
              <a:t>1</a:t>
            </a:r>
            <a:r>
              <a:rPr lang="ja-JP" altLang="en-US" dirty="0" smtClean="0">
                <a:solidFill>
                  <a:srgbClr val="C00000"/>
                </a:solidFill>
              </a:rPr>
              <a:t>本あたりだと</a:t>
            </a:r>
            <a:r>
              <a:rPr lang="ja-JP" altLang="en-US" dirty="0">
                <a:solidFill>
                  <a:srgbClr val="C00000"/>
                </a:solidFill>
              </a:rPr>
              <a:t>半周分</a:t>
            </a:r>
            <a:r>
              <a:rPr lang="ja-JP" altLang="en-US" dirty="0" smtClean="0">
                <a:solidFill>
                  <a:srgbClr val="C00000"/>
                </a:solidFill>
              </a:rPr>
              <a:t>の長さ</a:t>
            </a:r>
          </a:p>
          <a:p>
            <a:r>
              <a:rPr kumimoji="1" lang="ja-JP" altLang="en-US" dirty="0" smtClean="0">
                <a:solidFill>
                  <a:srgbClr val="C00000"/>
                </a:solidFill>
              </a:rPr>
              <a:t>厚みとからみを考慮して、</a:t>
            </a:r>
          </a:p>
          <a:p>
            <a:r>
              <a:rPr kumimoji="1" lang="ja-JP" altLang="en-US" dirty="0" smtClean="0">
                <a:solidFill>
                  <a:srgbClr val="C00000"/>
                </a:solidFill>
              </a:rPr>
              <a:t>ひも</a:t>
            </a:r>
            <a:r>
              <a:rPr kumimoji="1" lang="en-US" altLang="ja-JP" dirty="0" smtClean="0">
                <a:solidFill>
                  <a:srgbClr val="C00000"/>
                </a:solidFill>
              </a:rPr>
              <a:t>1(</a:t>
            </a:r>
            <a:r>
              <a:rPr kumimoji="1" lang="ja-JP" altLang="en-US" dirty="0" smtClean="0">
                <a:solidFill>
                  <a:srgbClr val="C00000"/>
                </a:solidFill>
              </a:rPr>
              <a:t>外縁</a:t>
            </a:r>
            <a:r>
              <a:rPr kumimoji="1" lang="en-US" altLang="ja-JP" dirty="0" smtClean="0">
                <a:solidFill>
                  <a:srgbClr val="C00000"/>
                </a:solidFill>
              </a:rPr>
              <a:t>)</a:t>
            </a:r>
            <a:r>
              <a:rPr kumimoji="1" lang="ja-JP" altLang="en-US" dirty="0" smtClean="0">
                <a:solidFill>
                  <a:srgbClr val="C00000"/>
                </a:solidFill>
              </a:rPr>
              <a:t>の</a:t>
            </a:r>
            <a:r>
              <a:rPr kumimoji="1" lang="en-US" altLang="ja-JP" dirty="0" smtClean="0">
                <a:solidFill>
                  <a:srgbClr val="C00000"/>
                </a:solidFill>
              </a:rPr>
              <a:t>3</a:t>
            </a:r>
            <a:r>
              <a:rPr kumimoji="1" lang="ja-JP" altLang="en-US" dirty="0" smtClean="0">
                <a:solidFill>
                  <a:srgbClr val="C00000"/>
                </a:solidFill>
              </a:rPr>
              <a:t>倍としている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79323" y="365543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各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76605" y="1723402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全て加算します</a:t>
            </a:r>
            <a:r>
              <a:rPr lang="ja-JP" altLang="en-US" dirty="0" smtClean="0">
                <a:solidFill>
                  <a:srgbClr val="0070C0"/>
                </a:solidFill>
              </a:rPr>
              <a:t>ので</a:t>
            </a:r>
          </a:p>
          <a:p>
            <a:r>
              <a:rPr kumimoji="1" lang="ja-JP" altLang="en-US" dirty="0" smtClean="0">
                <a:solidFill>
                  <a:srgbClr val="0070C0"/>
                </a:solidFill>
              </a:rPr>
              <a:t>編み</a:t>
            </a:r>
            <a:r>
              <a:rPr kumimoji="1" lang="ja-JP" altLang="en-US" dirty="0" err="1" smtClean="0">
                <a:solidFill>
                  <a:srgbClr val="0070C0"/>
                </a:solidFill>
              </a:rPr>
              <a:t>ひも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ごとに分けても</a:t>
            </a:r>
            <a:r>
              <a:rPr lang="ja-JP" altLang="en-US" dirty="0" smtClean="0">
                <a:solidFill>
                  <a:srgbClr val="0070C0"/>
                </a:solidFill>
              </a:rPr>
              <a:t>よい</a:t>
            </a:r>
            <a:endParaRPr kumimoji="1" lang="ja-JP" altLang="en-US" dirty="0" smtClean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76302" y="3904685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立竹には、折ってカットする分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外縁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ja-JP" altLang="en-US" dirty="0" smtClean="0">
                <a:solidFill>
                  <a:srgbClr val="FF0000"/>
                </a:solidFill>
              </a:rPr>
              <a:t>倍をみておく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0543242" y="3460343"/>
            <a:ext cx="477314" cy="2757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7930314" y="2744927"/>
            <a:ext cx="613619" cy="105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6675215" y="3248365"/>
            <a:ext cx="836992" cy="844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8154929" y="3047024"/>
            <a:ext cx="212912" cy="941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10154428" y="2215290"/>
            <a:ext cx="141056" cy="615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472752" y="3655437"/>
            <a:ext cx="4070490" cy="198749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付属品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『</a:t>
            </a:r>
            <a:r>
              <a:rPr lang="ja-JP" altLang="en-US" dirty="0" smtClean="0"/>
              <a:t>縁の輪</a:t>
            </a:r>
            <a:r>
              <a:rPr lang="en-US" altLang="ja-JP" dirty="0" smtClean="0"/>
              <a:t>』</a:t>
            </a:r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40196"/>
          <a:stretch/>
        </p:blipFill>
        <p:spPr>
          <a:xfrm>
            <a:off x="274311" y="1849731"/>
            <a:ext cx="11316845" cy="22734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9413"/>
          <a:stretch/>
        </p:blipFill>
        <p:spPr>
          <a:xfrm>
            <a:off x="3794101" y="3949969"/>
            <a:ext cx="8272426" cy="2448718"/>
          </a:xfrm>
          <a:prstGeom prst="rect">
            <a:avLst/>
          </a:prstGeom>
        </p:spPr>
      </p:pic>
      <p:sp>
        <p:nvSpPr>
          <p:cNvPr id="8" name="上矢印 7"/>
          <p:cNvSpPr/>
          <p:nvPr/>
        </p:nvSpPr>
        <p:spPr>
          <a:xfrm>
            <a:off x="3755919" y="3213629"/>
            <a:ext cx="1030941" cy="851445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38321" y="518457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他でも使うかも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91443" y="2645324"/>
            <a:ext cx="1305049" cy="6266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788976" y="2686994"/>
            <a:ext cx="1112597" cy="591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364142" y="2708195"/>
            <a:ext cx="522827" cy="7366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989346" y="3003385"/>
            <a:ext cx="1127071" cy="2750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38321" y="1146403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巻き</a:t>
            </a:r>
            <a:r>
              <a:rPr lang="ja-JP" altLang="en-US" dirty="0" err="1" smtClean="0">
                <a:solidFill>
                  <a:srgbClr val="FF0000"/>
                </a:solidFill>
              </a:rPr>
              <a:t>ひ</a:t>
            </a:r>
            <a:r>
              <a:rPr lang="ja-JP" altLang="en-US" dirty="0" smtClean="0">
                <a:solidFill>
                  <a:srgbClr val="FF0000"/>
                </a:solidFill>
              </a:rPr>
              <a:t>もの長さ計算の仮値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実測値から決めてください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8601855" y="2981522"/>
            <a:ext cx="1355426" cy="38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52165" y="190873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err="1" smtClean="0">
                <a:solidFill>
                  <a:srgbClr val="FF0000"/>
                </a:solidFill>
              </a:rPr>
              <a:t>ひも</a:t>
            </a:r>
            <a:r>
              <a:rPr kumimoji="1" lang="ja-JP" altLang="en-US" dirty="0" smtClean="0">
                <a:solidFill>
                  <a:srgbClr val="FF0000"/>
                </a:solidFill>
              </a:rPr>
              <a:t>番号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と同じ長さ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87735" y="4059037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藤は巻き</a:t>
            </a:r>
            <a:r>
              <a:rPr lang="ja-JP" altLang="en-US" dirty="0" err="1" smtClean="0">
                <a:solidFill>
                  <a:srgbClr val="FF0000"/>
                </a:solidFill>
              </a:rPr>
              <a:t>ひも</a:t>
            </a:r>
            <a:r>
              <a:rPr lang="ja-JP" altLang="en-US" dirty="0" smtClean="0">
                <a:solidFill>
                  <a:srgbClr val="FF0000"/>
                </a:solidFill>
              </a:rPr>
              <a:t>として計算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1138" y="3366001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同じ名前の行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117143" y="3180007"/>
            <a:ext cx="968884" cy="1216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225995" y="342952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各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95008" y="367979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長さと同じ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218794" y="2744928"/>
            <a:ext cx="1325139" cy="299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166804" y="2215290"/>
            <a:ext cx="96486" cy="829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7565201" y="2983389"/>
            <a:ext cx="221561" cy="707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9242687" y="1811733"/>
            <a:ext cx="348457" cy="1233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28139" y="4321707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芯は竹でいいのかな？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藤以外を巻くことは？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411916" y="4792625"/>
            <a:ext cx="3878935" cy="4599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750363" y="4838947"/>
            <a:ext cx="3512736" cy="413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10518" y="5968388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中心位置に、周長を指定した円を描かせる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4339253" y="5076165"/>
            <a:ext cx="212912" cy="941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40" y="0"/>
            <a:ext cx="6915730" cy="6915730"/>
          </a:xfrm>
        </p:spPr>
      </p:pic>
    </p:spTree>
    <p:extLst>
      <p:ext uri="{BB962C8B-B14F-4D97-AF65-F5344CB8AC3E}">
        <p14:creationId xmlns:p14="http://schemas.microsoft.com/office/powerpoint/2010/main" val="11104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講習にあたって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000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「りぶら」館内の</a:t>
            </a:r>
            <a:r>
              <a:rPr lang="en-US" altLang="ja-JP" dirty="0" smtClean="0"/>
              <a:t>free-</a:t>
            </a:r>
            <a:r>
              <a:rPr lang="en-US" altLang="ja-JP" dirty="0" err="1" smtClean="0"/>
              <a:t>wifi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に接続してください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講習内容は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サイトに掲載されています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>
                <a:hlinkClick r:id="rId2"/>
              </a:rPr>
              <a:t>https://labo.com/CraftBand</a:t>
            </a:r>
            <a:r>
              <a:rPr lang="en-US" altLang="ja-JP" dirty="0" smtClean="0">
                <a:hlinkClick r:id="rId2"/>
              </a:rPr>
              <a:t>/</a:t>
            </a:r>
            <a:endParaRPr kumimoji="1" lang="ja-JP" altLang="en-US" dirty="0" smtClean="0"/>
          </a:p>
          <a:p>
            <a:pPr marL="457200" lvl="1" indent="0">
              <a:buNone/>
            </a:pPr>
            <a:r>
              <a:rPr lang="ja-JP" altLang="en-US" dirty="0" smtClean="0"/>
              <a:t>リンク先のサイトや他のページを、ご自由にご覧ください</a:t>
            </a:r>
            <a:r>
              <a:rPr kumimoji="1" lang="ja-JP" altLang="en-US" dirty="0" smtClean="0"/>
              <a:t/>
            </a:r>
            <a:br>
              <a:rPr kumimoji="1" lang="ja-JP" altLang="en-US" dirty="0" smtClean="0"/>
            </a:br>
            <a:endParaRPr kumimoji="1" lang="en-US" altLang="ja-JP" dirty="0" smtClean="0"/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サイトは</a:t>
            </a:r>
            <a:r>
              <a:rPr lang="ja-JP" altLang="en-US" dirty="0"/>
              <a:t>スマホでも</a:t>
            </a:r>
            <a:r>
              <a:rPr lang="ja-JP" altLang="en-US" dirty="0" smtClean="0"/>
              <a:t>見られます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パソコンと</a:t>
            </a:r>
            <a:r>
              <a:rPr lang="en-US" altLang="ja-JP" dirty="0" smtClean="0"/>
              <a:t>2</a:t>
            </a:r>
            <a:r>
              <a:rPr lang="ja-JP" altLang="en-US" dirty="0" smtClean="0"/>
              <a:t>画面で使うと便利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動画閲覧は、他の方のために、できれば字幕</a:t>
            </a:r>
            <a:r>
              <a:rPr lang="en-US" altLang="ja-JP" dirty="0" smtClean="0"/>
              <a:t>ON</a:t>
            </a:r>
            <a:r>
              <a:rPr lang="ja-JP" altLang="en-US" dirty="0" smtClean="0"/>
              <a:t>・音声</a:t>
            </a:r>
            <a:r>
              <a:rPr lang="en-US" altLang="ja-JP" dirty="0" smtClean="0"/>
              <a:t>OFF </a:t>
            </a:r>
            <a:r>
              <a:rPr lang="ja-JP" altLang="en-US" dirty="0" smtClean="0"/>
              <a:t>で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87" y="457508"/>
            <a:ext cx="3075834" cy="29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[</a:t>
            </a:r>
            <a:r>
              <a:rPr lang="ja-JP" altLang="en-US" dirty="0"/>
              <a:t>底</a:t>
            </a:r>
            <a:r>
              <a:rPr lang="en-US" altLang="ja-JP" dirty="0" smtClean="0"/>
              <a:t>(</a:t>
            </a:r>
            <a:r>
              <a:rPr lang="ja-JP" altLang="en-US" dirty="0" smtClean="0"/>
              <a:t>縦横</a:t>
            </a:r>
            <a:r>
              <a:rPr lang="en-US" altLang="ja-JP" dirty="0" smtClean="0"/>
              <a:t>)]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90" y="763566"/>
            <a:ext cx="8639175" cy="601980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544866" y="2924826"/>
            <a:ext cx="995819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732740" y="1484595"/>
            <a:ext cx="995819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482236" y="3375459"/>
            <a:ext cx="1728591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651321" y="3989930"/>
            <a:ext cx="1008345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651321" y="4278029"/>
            <a:ext cx="1008345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505190" y="3207052"/>
            <a:ext cx="1146131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93012" y="4278029"/>
            <a:ext cx="2104372" cy="9804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代わりに、</a:t>
            </a:r>
          </a:p>
          <a:p>
            <a:pPr algn="ctr"/>
            <a:r>
              <a:rPr kumimoji="1" lang="ja-JP" altLang="en-US" dirty="0" smtClean="0">
                <a:solidFill>
                  <a:srgbClr val="0070C0"/>
                </a:solidFill>
              </a:rPr>
              <a:t>横</a:t>
            </a:r>
            <a:r>
              <a:rPr kumimoji="1" lang="ja-JP" altLang="en-US" dirty="0" err="1" smtClean="0">
                <a:solidFill>
                  <a:srgbClr val="0070C0"/>
                </a:solidFill>
              </a:rPr>
              <a:t>ひも</a:t>
            </a:r>
            <a:r>
              <a:rPr kumimoji="1" lang="ja-JP" altLang="en-US" dirty="0" smtClean="0">
                <a:solidFill>
                  <a:srgbClr val="0070C0"/>
                </a:solidFill>
              </a:rPr>
              <a:t>間のすき間</a:t>
            </a:r>
            <a:r>
              <a:rPr kumimoji="1" lang="en-US" altLang="ja-JP" dirty="0" smtClean="0">
                <a:solidFill>
                  <a:srgbClr val="0070C0"/>
                </a:solidFill>
              </a:rPr>
              <a:t>10mm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にしてもよい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234754" y="3519509"/>
            <a:ext cx="1379005" cy="14404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335484" y="4584785"/>
            <a:ext cx="1522338" cy="1510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8283132" y="2903337"/>
            <a:ext cx="3417515" cy="8955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4</a:t>
            </a:r>
            <a:r>
              <a:rPr lang="ja-JP" altLang="en-US" dirty="0" smtClean="0">
                <a:solidFill>
                  <a:srgbClr val="0070C0"/>
                </a:solidFill>
              </a:rPr>
              <a:t>ミリの</a:t>
            </a:r>
            <a:r>
              <a:rPr lang="ja-JP" altLang="en-US" dirty="0" err="1" smtClean="0">
                <a:solidFill>
                  <a:srgbClr val="0070C0"/>
                </a:solidFill>
              </a:rPr>
              <a:t>ひごを</a:t>
            </a:r>
            <a:r>
              <a:rPr kumimoji="1" lang="ja-JP" altLang="en-US" dirty="0" smtClean="0">
                <a:solidFill>
                  <a:srgbClr val="0070C0"/>
                </a:solidFill>
              </a:rPr>
              <a:t>縦・横とも</a:t>
            </a:r>
            <a:r>
              <a:rPr kumimoji="1" lang="en-US" altLang="ja-JP" dirty="0" smtClean="0">
                <a:solidFill>
                  <a:srgbClr val="0070C0"/>
                </a:solidFill>
              </a:rPr>
              <a:t>10</a:t>
            </a:r>
            <a:r>
              <a:rPr kumimoji="1" lang="ja-JP" altLang="en-US" dirty="0" smtClean="0">
                <a:solidFill>
                  <a:srgbClr val="0070C0"/>
                </a:solidFill>
              </a:rPr>
              <a:t>本</a:t>
            </a:r>
          </a:p>
          <a:p>
            <a:pPr algn="ctr"/>
            <a:r>
              <a:rPr lang="ja-JP" altLang="en-US" dirty="0">
                <a:solidFill>
                  <a:srgbClr val="0070C0"/>
                </a:solidFill>
              </a:rPr>
              <a:t>それら</a:t>
            </a:r>
            <a:r>
              <a:rPr lang="ja-JP" altLang="en-US" dirty="0" smtClean="0">
                <a:solidFill>
                  <a:srgbClr val="0070C0"/>
                </a:solidFill>
              </a:rPr>
              <a:t>の間は</a:t>
            </a:r>
            <a:r>
              <a:rPr lang="en-US" altLang="ja-JP" dirty="0" smtClean="0">
                <a:solidFill>
                  <a:srgbClr val="0070C0"/>
                </a:solidFill>
              </a:rPr>
              <a:t>10</a:t>
            </a:r>
            <a:r>
              <a:rPr lang="ja-JP" altLang="en-US" dirty="0" smtClean="0">
                <a:solidFill>
                  <a:srgbClr val="0070C0"/>
                </a:solidFill>
              </a:rPr>
              <a:t>ミリ設定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5261" y="3075136"/>
            <a:ext cx="2172123" cy="85122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70C0"/>
                </a:solidFill>
              </a:rPr>
              <a:t>短い横</a:t>
            </a:r>
            <a:r>
              <a:rPr lang="ja-JP" altLang="en-US" dirty="0" err="1" smtClean="0">
                <a:solidFill>
                  <a:srgbClr val="0070C0"/>
                </a:solidFill>
              </a:rPr>
              <a:t>ひもが</a:t>
            </a:r>
            <a:r>
              <a:rPr lang="ja-JP" altLang="en-US" dirty="0" smtClean="0">
                <a:solidFill>
                  <a:srgbClr val="0070C0"/>
                </a:solidFill>
              </a:rPr>
              <a:t>、</a:t>
            </a:r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すき間分に相当する</a:t>
            </a:r>
          </a:p>
        </p:txBody>
      </p:sp>
    </p:spTree>
    <p:extLst>
      <p:ext uri="{BB962C8B-B14F-4D97-AF65-F5344CB8AC3E}">
        <p14:creationId xmlns:p14="http://schemas.microsoft.com/office/powerpoint/2010/main" val="17052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</a:t>
            </a:r>
            <a:r>
              <a:rPr lang="ja-JP" altLang="en-US" dirty="0"/>
              <a:t>底</a:t>
            </a:r>
            <a:r>
              <a:rPr lang="en-US" altLang="ja-JP" dirty="0"/>
              <a:t>(</a:t>
            </a:r>
            <a:r>
              <a:rPr lang="ja-JP" altLang="en-US" dirty="0"/>
              <a:t>楕円</a:t>
            </a:r>
            <a:r>
              <a:rPr lang="en-US" altLang="ja-JP" dirty="0"/>
              <a:t>)]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2192000" cy="412847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801666" y="2907373"/>
            <a:ext cx="3175348" cy="288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57800" y="1776940"/>
            <a:ext cx="2332973" cy="8955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全体で</a:t>
            </a:r>
            <a:r>
              <a:rPr lang="en-US" altLang="ja-JP" dirty="0" smtClean="0">
                <a:solidFill>
                  <a:srgbClr val="0070C0"/>
                </a:solidFill>
              </a:rPr>
              <a:t>4</a:t>
            </a:r>
            <a:r>
              <a:rPr lang="ja-JP" altLang="en-US" dirty="0" smtClean="0">
                <a:solidFill>
                  <a:srgbClr val="0070C0"/>
                </a:solidFill>
              </a:rPr>
              <a:t>本の差し</a:t>
            </a:r>
            <a:r>
              <a:rPr lang="ja-JP" altLang="en-US" dirty="0" err="1" smtClean="0">
                <a:solidFill>
                  <a:srgbClr val="0070C0"/>
                </a:solidFill>
              </a:rPr>
              <a:t>ひも</a:t>
            </a:r>
            <a:endParaRPr lang="ja-JP" altLang="en-US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0070C0"/>
                </a:solidFill>
              </a:rPr>
              <a:t>→角に置く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99959" y="1537190"/>
            <a:ext cx="2884118" cy="9975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底にクロスするようには</a:t>
            </a:r>
          </a:p>
          <a:p>
            <a:pPr algn="ctr"/>
            <a:r>
              <a:rPr kumimoji="1" lang="ja-JP" altLang="en-US" dirty="0">
                <a:solidFill>
                  <a:srgbClr val="0070C0"/>
                </a:solidFill>
              </a:rPr>
              <a:t>置けない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ので、</a:t>
            </a:r>
          </a:p>
          <a:p>
            <a:pPr algn="ctr"/>
            <a:r>
              <a:rPr lang="ja-JP" altLang="en-US" dirty="0">
                <a:solidFill>
                  <a:srgbClr val="0070C0"/>
                </a:solidFill>
              </a:rPr>
              <a:t>結果</a:t>
            </a:r>
            <a:r>
              <a:rPr lang="ja-JP" altLang="en-US" dirty="0" smtClean="0">
                <a:solidFill>
                  <a:srgbClr val="0070C0"/>
                </a:solidFill>
              </a:rPr>
              <a:t>を読み替えて使う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側面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396"/>
            <a:ext cx="12192000" cy="47332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568885" y="4044152"/>
            <a:ext cx="4099142" cy="5842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同じ「ゴザ目編み」を</a:t>
            </a:r>
            <a:r>
              <a:rPr lang="en-US" altLang="ja-JP" dirty="0" smtClean="0">
                <a:solidFill>
                  <a:srgbClr val="0070C0"/>
                </a:solidFill>
              </a:rPr>
              <a:t>3</a:t>
            </a:r>
            <a:r>
              <a:rPr lang="ja-JP" altLang="en-US" dirty="0" err="1" smtClean="0">
                <a:solidFill>
                  <a:srgbClr val="0070C0"/>
                </a:solidFill>
              </a:rPr>
              <a:t>つに</a:t>
            </a:r>
            <a:r>
              <a:rPr lang="ja-JP" altLang="en-US" dirty="0" smtClean="0">
                <a:solidFill>
                  <a:srgbClr val="0070C0"/>
                </a:solidFill>
              </a:rPr>
              <a:t>分けている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188174" y="4186254"/>
            <a:ext cx="380711" cy="232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矢印 8"/>
          <p:cNvSpPr/>
          <p:nvPr/>
        </p:nvSpPr>
        <p:spPr>
          <a:xfrm rot="20003242">
            <a:off x="629432" y="1972851"/>
            <a:ext cx="692063" cy="331940"/>
          </a:xfrm>
          <a:prstGeom prst="leftArrow">
            <a:avLst>
              <a:gd name="adj1" fmla="val 50000"/>
              <a:gd name="adj2" fmla="val 7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553211" y="3549372"/>
            <a:ext cx="394570" cy="494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13751" y="1721668"/>
            <a:ext cx="4099142" cy="5842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下の</a:t>
            </a:r>
            <a:r>
              <a:rPr lang="en-US" altLang="ja-JP" dirty="0" smtClean="0">
                <a:solidFill>
                  <a:srgbClr val="0070C0"/>
                </a:solidFill>
              </a:rPr>
              <a:t>2</a:t>
            </a:r>
            <a:r>
              <a:rPr lang="ja-JP" altLang="en-US" dirty="0" smtClean="0">
                <a:solidFill>
                  <a:srgbClr val="0070C0"/>
                </a:solidFill>
              </a:rPr>
              <a:t>点は連続した長さで計算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4947781" y="2229633"/>
            <a:ext cx="720246" cy="1496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429483" y="3320393"/>
            <a:ext cx="1139402" cy="8883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56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追加品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81"/>
            <a:ext cx="12192000" cy="4201838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125244" y="2926200"/>
            <a:ext cx="394570" cy="1927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75132" y="3506627"/>
            <a:ext cx="2777646" cy="5842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籐は、</a:t>
            </a:r>
            <a:r>
              <a:rPr lang="en-US" altLang="ja-JP" dirty="0" smtClean="0">
                <a:solidFill>
                  <a:srgbClr val="0070C0"/>
                </a:solidFill>
              </a:rPr>
              <a:t>1.5</a:t>
            </a:r>
            <a:r>
              <a:rPr lang="ja-JP" altLang="en-US" dirty="0" smtClean="0">
                <a:solidFill>
                  <a:srgbClr val="0070C0"/>
                </a:solidFill>
              </a:rPr>
              <a:t>ミリ幅の扱い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3425869" y="3016692"/>
            <a:ext cx="1089764" cy="709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4449872" y="2066646"/>
            <a:ext cx="2777646" cy="4636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</a:rPr>
              <a:t>これでいいのかな？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425869" y="2394430"/>
            <a:ext cx="1183709" cy="428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横ひも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43" y="656792"/>
            <a:ext cx="7392541" cy="620120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586623" y="3909494"/>
            <a:ext cx="6338171" cy="17773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332934" y="3772968"/>
            <a:ext cx="2566791" cy="199334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短い横ひもは、</a:t>
            </a:r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実質、すき間に相当する</a:t>
            </a:r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→無描画色</a:t>
            </a:r>
          </a:p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力竹に相当する</a:t>
            </a:r>
          </a:p>
          <a:p>
            <a:pPr algn="ctr"/>
            <a:r>
              <a:rPr kumimoji="1" lang="ja-JP" altLang="en-US" dirty="0">
                <a:solidFill>
                  <a:srgbClr val="0070C0"/>
                </a:solidFill>
              </a:rPr>
              <a:t>箇所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のみ残している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7870569" y="4428950"/>
            <a:ext cx="1938355" cy="236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縦ひも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13" y="732773"/>
            <a:ext cx="8157427" cy="612522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411261" y="4441849"/>
            <a:ext cx="7333988" cy="5184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26777" y="3650676"/>
            <a:ext cx="2777646" cy="5842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底をクロスする長さ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162805" y="3983471"/>
            <a:ext cx="3225453" cy="594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ひも</a:t>
            </a:r>
            <a:r>
              <a:rPr kumimoji="1" lang="ja-JP" altLang="en-US" dirty="0" smtClean="0"/>
              <a:t>リスト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2" y="687008"/>
            <a:ext cx="9523678" cy="61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ソフトの実力は？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42394"/>
              </p:ext>
            </p:extLst>
          </p:nvPr>
        </p:nvGraphicFramePr>
        <p:xfrm>
          <a:off x="501890" y="1235075"/>
          <a:ext cx="11344060" cy="499384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056356"/>
                <a:gridCol w="8287704"/>
              </a:tblGrid>
              <a:tr h="1248461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全然使い物にならない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確かに。厚みも、竹の特性も、曲線も扱えません</a:t>
                      </a:r>
                    </a:p>
                    <a:p>
                      <a:r>
                        <a:rPr kumimoji="1" lang="ja-JP" altLang="en-US" dirty="0" smtClean="0"/>
                        <a:t>竹工芸の作品集に掲載されているような作品は、全滅です</a:t>
                      </a:r>
                    </a:p>
                    <a:p>
                      <a:r>
                        <a:rPr kumimoji="1" lang="ja-JP" altLang="en-US" dirty="0" smtClean="0"/>
                        <a:t>仕方ありません。アンインストールしましょう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1248461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入力するのが大変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毎回、データベースから作っていたら、それは大変です</a:t>
                      </a:r>
                    </a:p>
                    <a:p>
                      <a:r>
                        <a:rPr kumimoji="1" lang="ja-JP" altLang="en-US" dirty="0" smtClean="0"/>
                        <a:t>データベースを整備しましょう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カスタマイズして使えるひな</a:t>
                      </a:r>
                      <a:r>
                        <a:rPr kumimoji="1" lang="ja-JP" altLang="en-US" smtClean="0"/>
                        <a:t>型を揃えましょう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124846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データベースが難しい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データベースが作れるのは、知識と経験があり、かつパソコンがわかる上級者です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中級者は、上級者が作ったデータベースを使わせてもらいましょう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初心者は、中・上級者に作ってもらったデータを、アレンジしましょう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124846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きちんとしたデータにできない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縁も追加品もセットして、隅々まで行き届いたデータ</a:t>
                      </a:r>
                      <a:r>
                        <a:rPr kumimoji="1" lang="en-US" altLang="ja-JP" dirty="0" smtClean="0"/>
                        <a:t>…</a:t>
                      </a:r>
                      <a:r>
                        <a:rPr kumimoji="1" lang="ja-JP" altLang="en-US" dirty="0" smtClean="0"/>
                        <a:t>必要ですか？</a:t>
                      </a:r>
                    </a:p>
                    <a:p>
                      <a:r>
                        <a:rPr kumimoji="1" lang="ja-JP" altLang="en-US" dirty="0" smtClean="0"/>
                        <a:t>本数だけ。集計値だけ。絵だけ。使えるところだけ、使えばいいんです</a:t>
                      </a:r>
                    </a:p>
                    <a:p>
                      <a:r>
                        <a:rPr kumimoji="1" lang="ja-JP" altLang="en-US" dirty="0" smtClean="0"/>
                        <a:t>電卓やエクセルより、少しでも楽になるなら、いいんじゃないですか？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6" name="雲形吹き出し 5"/>
          <p:cNvSpPr/>
          <p:nvPr/>
        </p:nvSpPr>
        <p:spPr>
          <a:xfrm>
            <a:off x="10806651" y="5170141"/>
            <a:ext cx="1385349" cy="715020"/>
          </a:xfrm>
          <a:prstGeom prst="cloudCallout">
            <a:avLst>
              <a:gd name="adj1" fmla="val -76149"/>
              <a:gd name="adj2" fmla="val 6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フリーで</a:t>
            </a:r>
          </a:p>
          <a:p>
            <a:pPr algn="ctr"/>
            <a:r>
              <a:rPr lang="ja-JP" altLang="en-US" sz="1200" dirty="0"/>
              <a:t>使えること</a:t>
            </a:r>
            <a:r>
              <a:rPr kumimoji="1" lang="ja-JP" altLang="en-US" sz="1200" dirty="0" smtClean="0"/>
              <a:t>だし</a:t>
            </a:r>
            <a:endParaRPr kumimoji="1" lang="ja-JP" altLang="en-US" sz="1200" dirty="0"/>
          </a:p>
        </p:txBody>
      </p:sp>
      <p:sp>
        <p:nvSpPr>
          <p:cNvPr id="7" name="雲形吹き出し 6"/>
          <p:cNvSpPr/>
          <p:nvPr/>
        </p:nvSpPr>
        <p:spPr>
          <a:xfrm>
            <a:off x="10222260" y="2571320"/>
            <a:ext cx="1884946" cy="1100030"/>
          </a:xfrm>
          <a:prstGeom prst="cloudCallout">
            <a:avLst>
              <a:gd name="adj1" fmla="val -76149"/>
              <a:gd name="adj2" fmla="val 6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設定ファイルも、データも、受け渡しできるテキストファイルです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21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角丸四角形 69"/>
          <p:cNvSpPr/>
          <p:nvPr/>
        </p:nvSpPr>
        <p:spPr>
          <a:xfrm>
            <a:off x="284280" y="107576"/>
            <a:ext cx="11711780" cy="6221219"/>
          </a:xfrm>
          <a:prstGeom prst="roundRect">
            <a:avLst>
              <a:gd name="adj" fmla="val 770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ユーザーのパソコンの中</a:t>
            </a:r>
          </a:p>
          <a:p>
            <a:endParaRPr lang="ja-JP" altLang="en-US" dirty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円柱 4"/>
          <p:cNvSpPr/>
          <p:nvPr/>
        </p:nvSpPr>
        <p:spPr>
          <a:xfrm>
            <a:off x="4421310" y="210701"/>
            <a:ext cx="2682875" cy="179394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設定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データ</a:t>
            </a:r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en-US" altLang="ja-JP" dirty="0" smtClean="0"/>
              <a:t>(CraftBandMesh</a:t>
            </a:r>
            <a:r>
              <a:rPr lang="en-US" altLang="ja-JP" dirty="0" smtClean="0"/>
              <a:t>.XML)</a:t>
            </a:r>
          </a:p>
          <a:p>
            <a:pPr algn="ctr"/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バンドの種類名</a:t>
            </a:r>
          </a:p>
          <a:p>
            <a:pPr algn="ctr"/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編みかた名</a:t>
            </a:r>
          </a:p>
          <a:p>
            <a:pPr algn="ctr"/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付属品名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476" y="2394206"/>
            <a:ext cx="4544777" cy="816090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 flipH="1">
            <a:off x="4178106" y="1987225"/>
            <a:ext cx="876042" cy="573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4858713" y="2028221"/>
            <a:ext cx="606586" cy="5116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5729019" y="2048719"/>
            <a:ext cx="65737" cy="491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140170" y="2048719"/>
            <a:ext cx="443510" cy="491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496152" y="2008880"/>
            <a:ext cx="953447" cy="4974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450330" y="125139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データベース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右大かっこ 40"/>
          <p:cNvSpPr/>
          <p:nvPr/>
        </p:nvSpPr>
        <p:spPr>
          <a:xfrm>
            <a:off x="6393789" y="1101793"/>
            <a:ext cx="141560" cy="734344"/>
          </a:xfrm>
          <a:prstGeom prst="rightBracket">
            <a:avLst>
              <a:gd name="adj" fmla="val 7831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大かっこ 41"/>
          <p:cNvSpPr/>
          <p:nvPr/>
        </p:nvSpPr>
        <p:spPr>
          <a:xfrm flipH="1">
            <a:off x="4983368" y="1101793"/>
            <a:ext cx="141560" cy="734344"/>
          </a:xfrm>
          <a:prstGeom prst="rightBracket">
            <a:avLst>
              <a:gd name="adj" fmla="val 7831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吹き出し 45"/>
          <p:cNvSpPr/>
          <p:nvPr/>
        </p:nvSpPr>
        <p:spPr>
          <a:xfrm>
            <a:off x="8485094" y="440845"/>
            <a:ext cx="2994212" cy="1512096"/>
          </a:xfrm>
          <a:prstGeom prst="wedgeRoundRectCallout">
            <a:avLst>
              <a:gd name="adj1" fmla="val -84905"/>
              <a:gd name="adj2" fmla="val -104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データベースの登録内容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常に最新</a:t>
            </a:r>
            <a:r>
              <a:rPr kumimoji="1" lang="en-US" altLang="ja-JP" dirty="0" smtClean="0"/>
              <a:t>)</a:t>
            </a:r>
            <a:endParaRPr lang="ja-JP" altLang="en-US" dirty="0" smtClean="0"/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</a:rPr>
              <a:t>過去</a:t>
            </a:r>
            <a:r>
              <a:rPr kumimoji="1"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データ</a:t>
            </a:r>
            <a:r>
              <a:rPr lang="ja-JP" altLang="en-US" dirty="0" smtClean="0">
                <a:solidFill>
                  <a:srgbClr val="FF0000"/>
                </a:solidFill>
              </a:rPr>
              <a:t>を開いても</a:t>
            </a:r>
          </a:p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現在の係数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で計算します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607434" y="3979558"/>
            <a:ext cx="2569907" cy="2295093"/>
            <a:chOff x="892568" y="4258234"/>
            <a:chExt cx="2569907" cy="2295093"/>
          </a:xfrm>
        </p:grpSpPr>
        <p:sp>
          <p:nvSpPr>
            <p:cNvPr id="20" name="メモ 19"/>
            <p:cNvSpPr/>
            <p:nvPr/>
          </p:nvSpPr>
          <p:spPr>
            <a:xfrm>
              <a:off x="892568" y="4258234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Hexagon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47" name="メモ 46"/>
            <p:cNvSpPr/>
            <p:nvPr/>
          </p:nvSpPr>
          <p:spPr>
            <a:xfrm>
              <a:off x="1063616" y="4389191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Hexagon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48" name="メモ 47"/>
            <p:cNvSpPr/>
            <p:nvPr/>
          </p:nvSpPr>
          <p:spPr>
            <a:xfrm>
              <a:off x="1234664" y="4568242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Hexagon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en-US" altLang="ja-JP" dirty="0" smtClean="0"/>
            </a:p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※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名前</a:t>
              </a:r>
              <a:r>
                <a:rPr lang="ja-JP" altLang="en-US" dirty="0">
                  <a:solidFill>
                    <a:srgbClr val="FF0000"/>
                  </a:solidFill>
                </a:rPr>
                <a:t>だけ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481451" y="3997493"/>
            <a:ext cx="2558996" cy="2295094"/>
            <a:chOff x="3462476" y="4258233"/>
            <a:chExt cx="2558996" cy="2295094"/>
          </a:xfrm>
        </p:grpSpPr>
        <p:sp>
          <p:nvSpPr>
            <p:cNvPr id="45" name="メモ 44"/>
            <p:cNvSpPr/>
            <p:nvPr/>
          </p:nvSpPr>
          <p:spPr>
            <a:xfrm>
              <a:off x="3462476" y="4258233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Square45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49" name="メモ 48"/>
            <p:cNvSpPr/>
            <p:nvPr/>
          </p:nvSpPr>
          <p:spPr>
            <a:xfrm>
              <a:off x="3633525" y="4413237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Square45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50" name="メモ 49"/>
            <p:cNvSpPr/>
            <p:nvPr/>
          </p:nvSpPr>
          <p:spPr>
            <a:xfrm>
              <a:off x="3793661" y="4568242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Square45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en-US" altLang="ja-JP" dirty="0" smtClean="0"/>
            </a:p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※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名前</a:t>
              </a:r>
              <a:r>
                <a:rPr lang="ja-JP" altLang="en-US" dirty="0">
                  <a:solidFill>
                    <a:srgbClr val="FF0000"/>
                  </a:solidFill>
                </a:rPr>
                <a:t>だけ</a:t>
              </a: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6268286" y="3983778"/>
            <a:ext cx="2589216" cy="2308809"/>
            <a:chOff x="6132976" y="4007921"/>
            <a:chExt cx="2589216" cy="2308809"/>
          </a:xfrm>
        </p:grpSpPr>
        <p:sp>
          <p:nvSpPr>
            <p:cNvPr id="43" name="メモ 42"/>
            <p:cNvSpPr/>
            <p:nvPr/>
          </p:nvSpPr>
          <p:spPr>
            <a:xfrm>
              <a:off x="6132976" y="4007921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Square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51" name="メモ 50"/>
            <p:cNvSpPr/>
            <p:nvPr/>
          </p:nvSpPr>
          <p:spPr>
            <a:xfrm>
              <a:off x="6323245" y="4162926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Square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52" name="メモ 51"/>
            <p:cNvSpPr/>
            <p:nvPr/>
          </p:nvSpPr>
          <p:spPr>
            <a:xfrm>
              <a:off x="6494381" y="4331645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Square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en-US" altLang="ja-JP" dirty="0" smtClean="0"/>
            </a:p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※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名前</a:t>
              </a:r>
              <a:r>
                <a:rPr lang="ja-JP" altLang="en-US" dirty="0">
                  <a:solidFill>
                    <a:srgbClr val="FF0000"/>
                  </a:solidFill>
                </a:rPr>
                <a:t>だけ</a:t>
              </a: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9104316" y="3966149"/>
            <a:ext cx="2586699" cy="2295094"/>
            <a:chOff x="8602292" y="4258232"/>
            <a:chExt cx="2586699" cy="2295094"/>
          </a:xfrm>
        </p:grpSpPr>
        <p:sp>
          <p:nvSpPr>
            <p:cNvPr id="44" name="メモ 43"/>
            <p:cNvSpPr/>
            <p:nvPr/>
          </p:nvSpPr>
          <p:spPr>
            <a:xfrm>
              <a:off x="8602292" y="4258232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Mesh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53" name="メモ 52"/>
            <p:cNvSpPr/>
            <p:nvPr/>
          </p:nvSpPr>
          <p:spPr>
            <a:xfrm>
              <a:off x="8781736" y="4420094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Mesh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ja-JP" altLang="en-US" dirty="0"/>
            </a:p>
          </p:txBody>
        </p:sp>
        <p:sp>
          <p:nvSpPr>
            <p:cNvPr id="54" name="メモ 53"/>
            <p:cNvSpPr/>
            <p:nvPr/>
          </p:nvSpPr>
          <p:spPr>
            <a:xfrm>
              <a:off x="8961180" y="4568241"/>
              <a:ext cx="2227811" cy="1985085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  <a:p>
              <a:pPr algn="ctr"/>
              <a:r>
                <a:rPr lang="en-US" altLang="ja-JP" dirty="0" smtClean="0"/>
                <a:t>Mesh</a:t>
              </a:r>
              <a:r>
                <a:rPr lang="ja-JP" altLang="en-US" dirty="0" smtClean="0"/>
                <a:t>のデータ</a:t>
              </a:r>
            </a:p>
            <a:p>
              <a:pPr algn="ctr"/>
              <a:endParaRPr lang="ja-JP" altLang="en-US" dirty="0" smtClean="0"/>
            </a:p>
            <a:p>
              <a:pPr algn="ctr"/>
              <a:r>
                <a:rPr lang="ja-JP" altLang="en-US" dirty="0"/>
                <a:t>設定データ参照</a:t>
              </a:r>
            </a:p>
            <a:p>
              <a:pPr algn="ctr"/>
              <a:r>
                <a:rPr lang="ja-JP" altLang="en-US" dirty="0" smtClean="0"/>
                <a:t>編みかた・追加品</a:t>
              </a:r>
              <a:endParaRPr lang="en-US" altLang="ja-JP" dirty="0" smtClean="0"/>
            </a:p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※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名前</a:t>
              </a:r>
              <a:r>
                <a:rPr lang="ja-JP" altLang="en-US" dirty="0">
                  <a:solidFill>
                    <a:srgbClr val="FF0000"/>
                  </a:solidFill>
                </a:rPr>
                <a:t>だけ</a:t>
              </a:r>
            </a:p>
          </p:txBody>
        </p:sp>
      </p:grpSp>
      <p:cxnSp>
        <p:nvCxnSpPr>
          <p:cNvPr id="60" name="直線矢印コネクタ 59"/>
          <p:cNvCxnSpPr/>
          <p:nvPr/>
        </p:nvCxnSpPr>
        <p:spPr>
          <a:xfrm flipH="1">
            <a:off x="2268071" y="3210296"/>
            <a:ext cx="1544565" cy="7558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endCxn id="45" idx="0"/>
          </p:cNvCxnSpPr>
          <p:nvPr/>
        </p:nvCxnSpPr>
        <p:spPr>
          <a:xfrm flipH="1">
            <a:off x="4595357" y="3241640"/>
            <a:ext cx="263356" cy="7558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endCxn id="43" idx="0"/>
          </p:cNvCxnSpPr>
          <p:nvPr/>
        </p:nvCxnSpPr>
        <p:spPr>
          <a:xfrm>
            <a:off x="5751267" y="3164137"/>
            <a:ext cx="1630925" cy="8196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endCxn id="44" idx="0"/>
          </p:cNvCxnSpPr>
          <p:nvPr/>
        </p:nvCxnSpPr>
        <p:spPr>
          <a:xfrm>
            <a:off x="6832430" y="3212951"/>
            <a:ext cx="3385792" cy="753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739976" y="6328795"/>
            <a:ext cx="1133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</a:rPr>
              <a:t>各データは、それを作成したアプリでしか使えません。同形式なので、ファイルのダブルクリックでは開けません。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31904" y="566641"/>
            <a:ext cx="3861955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データベース参照時の</a:t>
            </a:r>
            <a:r>
              <a:rPr lang="ja-JP" altLang="en-US" dirty="0" smtClean="0"/>
              <a:t>キーとなる</a:t>
            </a:r>
            <a:r>
              <a:rPr lang="ja-JP" altLang="en-US" dirty="0"/>
              <a:t>の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それぞれの</a:t>
            </a:r>
            <a:r>
              <a:rPr kumimoji="1" lang="ja-JP" altLang="en-US" dirty="0" smtClean="0"/>
              <a:t>名前「～名」です。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その名前の登録がないデータを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開く</a:t>
            </a:r>
            <a:r>
              <a:rPr lang="ja-JP" altLang="en-US" dirty="0" smtClean="0">
                <a:solidFill>
                  <a:srgbClr val="FF0000"/>
                </a:solidFill>
              </a:rPr>
              <a:t>と、エラーになります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29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39456" y="206188"/>
            <a:ext cx="4108426" cy="6221219"/>
            <a:chOff x="284280" y="107576"/>
            <a:chExt cx="4108426" cy="6221219"/>
          </a:xfrm>
        </p:grpSpPr>
        <p:sp>
          <p:nvSpPr>
            <p:cNvPr id="70" name="角丸四角形 69"/>
            <p:cNvSpPr/>
            <p:nvPr/>
          </p:nvSpPr>
          <p:spPr>
            <a:xfrm>
              <a:off x="284280" y="107576"/>
              <a:ext cx="4108426" cy="6221219"/>
            </a:xfrm>
            <a:prstGeom prst="roundRect">
              <a:avLst>
                <a:gd name="adj" fmla="val 770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sz="2000" dirty="0" smtClean="0"/>
                <a:t>ユーザー</a:t>
              </a:r>
              <a:r>
                <a:rPr kumimoji="1" lang="en-US" altLang="ja-JP" sz="2000" dirty="0" smtClean="0"/>
                <a:t>A</a:t>
              </a:r>
              <a:r>
                <a:rPr kumimoji="1" lang="ja-JP" altLang="en-US" sz="2000" dirty="0" smtClean="0"/>
                <a:t>のパソコンの中</a:t>
              </a:r>
            </a:p>
            <a:p>
              <a:endParaRPr lang="ja-JP" altLang="en-US" dirty="0"/>
            </a:p>
            <a:p>
              <a:endParaRPr kumimoji="1" lang="ja-JP" altLang="en-US" dirty="0" smtClean="0"/>
            </a:p>
            <a:p>
              <a:endParaRPr lang="ja-JP" altLang="en-US" dirty="0"/>
            </a:p>
            <a:p>
              <a:endParaRPr kumimoji="1" lang="ja-JP" altLang="en-US" dirty="0"/>
            </a:p>
          </p:txBody>
        </p:sp>
        <p:sp>
          <p:nvSpPr>
            <p:cNvPr id="5" name="円柱 4"/>
            <p:cNvSpPr/>
            <p:nvPr/>
          </p:nvSpPr>
          <p:spPr>
            <a:xfrm>
              <a:off x="1139350" y="1180821"/>
              <a:ext cx="2682875" cy="1793945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50000"/>
                    </a:schemeClr>
                  </a:solidFill>
                </a:rPr>
                <a:t>設定</a:t>
              </a:r>
              <a:r>
                <a:rPr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データ</a:t>
              </a:r>
              <a:endParaRPr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kumimoji="1" lang="en-US" altLang="ja-JP" dirty="0" smtClean="0"/>
                <a:t>(CraftBandMesh</a:t>
              </a:r>
              <a:r>
                <a:rPr lang="en-US" altLang="ja-JP" dirty="0" smtClean="0"/>
                <a:t>.XML)</a:t>
              </a:r>
            </a:p>
            <a:p>
              <a:pPr algn="ctr"/>
              <a:r>
                <a:rPr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バンドの種類名</a:t>
              </a:r>
            </a:p>
            <a:p>
              <a:pPr algn="ctr"/>
              <a:r>
                <a:rPr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編みかた名</a:t>
              </a:r>
            </a:p>
            <a:p>
              <a:pPr algn="ctr"/>
              <a:r>
                <a:rPr kumimoji="1"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付属品名</a:t>
              </a:r>
              <a:r>
                <a:rPr kumimoji="1" lang="en-US" altLang="ja-JP" dirty="0" smtClean="0">
                  <a:solidFill>
                    <a:schemeClr val="accent2">
                      <a:lumMod val="50000"/>
                    </a:schemeClr>
                  </a:solidFill>
                </a:rPr>
                <a:t>…</a:t>
              </a:r>
              <a:endParaRPr kumimoji="1"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58" name="グループ化 57"/>
            <p:cNvGrpSpPr/>
            <p:nvPr/>
          </p:nvGrpSpPr>
          <p:grpSpPr>
            <a:xfrm>
              <a:off x="1252318" y="3416665"/>
              <a:ext cx="2569907" cy="2295093"/>
              <a:chOff x="892568" y="4258234"/>
              <a:chExt cx="2569907" cy="2295093"/>
            </a:xfrm>
          </p:grpSpPr>
          <p:sp>
            <p:nvSpPr>
              <p:cNvPr id="20" name="メモ 19"/>
              <p:cNvSpPr/>
              <p:nvPr/>
            </p:nvSpPr>
            <p:spPr>
              <a:xfrm>
                <a:off x="892568" y="4258234"/>
                <a:ext cx="2227811" cy="1985085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  <a:p>
                <a:pPr algn="ctr"/>
                <a:r>
                  <a:rPr lang="en-US" altLang="ja-JP" dirty="0" smtClean="0"/>
                  <a:t>Hexagon</a:t>
                </a:r>
                <a:r>
                  <a:rPr lang="ja-JP" altLang="en-US" dirty="0" smtClean="0"/>
                  <a:t>のデータ</a:t>
                </a:r>
              </a:p>
              <a:p>
                <a:pPr algn="ctr"/>
                <a:endParaRPr lang="ja-JP" altLang="en-US" dirty="0" smtClean="0"/>
              </a:p>
              <a:p>
                <a:pPr algn="ctr"/>
                <a:r>
                  <a:rPr lang="ja-JP" altLang="en-US" dirty="0"/>
                  <a:t>設定データ参照</a:t>
                </a:r>
              </a:p>
              <a:p>
                <a:pPr algn="ctr"/>
                <a:r>
                  <a:rPr lang="ja-JP" altLang="en-US" dirty="0" smtClean="0"/>
                  <a:t>編みかた・追加品</a:t>
                </a:r>
                <a:endParaRPr lang="ja-JP" altLang="en-US" dirty="0"/>
              </a:p>
            </p:txBody>
          </p:sp>
          <p:sp>
            <p:nvSpPr>
              <p:cNvPr id="47" name="メモ 46"/>
              <p:cNvSpPr/>
              <p:nvPr/>
            </p:nvSpPr>
            <p:spPr>
              <a:xfrm>
                <a:off x="1063616" y="4389191"/>
                <a:ext cx="2227811" cy="1985085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  <a:p>
                <a:pPr algn="ctr"/>
                <a:r>
                  <a:rPr lang="en-US" altLang="ja-JP" dirty="0" smtClean="0"/>
                  <a:t>Hexagon</a:t>
                </a:r>
                <a:r>
                  <a:rPr lang="ja-JP" altLang="en-US" dirty="0" smtClean="0"/>
                  <a:t>のデータ</a:t>
                </a:r>
              </a:p>
              <a:p>
                <a:pPr algn="ctr"/>
                <a:endParaRPr lang="ja-JP" altLang="en-US" dirty="0" smtClean="0"/>
              </a:p>
              <a:p>
                <a:pPr algn="ctr"/>
                <a:r>
                  <a:rPr lang="ja-JP" altLang="en-US" dirty="0"/>
                  <a:t>設定データ参照</a:t>
                </a:r>
              </a:p>
              <a:p>
                <a:pPr algn="ctr"/>
                <a:r>
                  <a:rPr lang="ja-JP" altLang="en-US" dirty="0" smtClean="0"/>
                  <a:t>編みかた・追加品</a:t>
                </a:r>
                <a:endParaRPr lang="ja-JP" altLang="en-US" dirty="0"/>
              </a:p>
            </p:txBody>
          </p:sp>
          <p:sp>
            <p:nvSpPr>
              <p:cNvPr id="48" name="メモ 47"/>
              <p:cNvSpPr/>
              <p:nvPr/>
            </p:nvSpPr>
            <p:spPr>
              <a:xfrm>
                <a:off x="1234664" y="4568242"/>
                <a:ext cx="2227811" cy="1985085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  <a:p>
                <a:pPr algn="ctr"/>
                <a:r>
                  <a:rPr lang="ja-JP" altLang="en-US" dirty="0" smtClean="0"/>
                  <a:t>シリーズのデータ</a:t>
                </a:r>
              </a:p>
              <a:p>
                <a:pPr algn="ctr"/>
                <a:endParaRPr lang="ja-JP" altLang="en-US" dirty="0" smtClean="0"/>
              </a:p>
              <a:p>
                <a:pPr algn="ctr"/>
                <a:r>
                  <a:rPr lang="ja-JP" altLang="en-US" dirty="0"/>
                  <a:t>設定データ参照</a:t>
                </a:r>
              </a:p>
              <a:p>
                <a:pPr algn="ctr"/>
                <a:r>
                  <a:rPr lang="ja-JP" altLang="en-US" dirty="0" smtClean="0"/>
                  <a:t>編みかた・追加品</a:t>
                </a:r>
                <a:endParaRPr lang="en-US" altLang="ja-JP" dirty="0" smtClean="0"/>
              </a:p>
              <a:p>
                <a:pPr algn="ctr"/>
                <a:r>
                  <a:rPr lang="en-US" altLang="ja-JP" dirty="0" smtClean="0">
                    <a:solidFill>
                      <a:srgbClr val="FF0000"/>
                    </a:solidFill>
                  </a:rPr>
                  <a:t>※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名前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だけ</a:t>
                </a:r>
              </a:p>
            </p:txBody>
          </p:sp>
        </p:grpSp>
        <p:cxnSp>
          <p:nvCxnSpPr>
            <p:cNvPr id="25" name="直線矢印コネクタ 24"/>
            <p:cNvCxnSpPr/>
            <p:nvPr/>
          </p:nvCxnSpPr>
          <p:spPr>
            <a:xfrm flipH="1">
              <a:off x="2480787" y="3016197"/>
              <a:ext cx="1" cy="44189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7778774" y="224118"/>
            <a:ext cx="4108426" cy="6221219"/>
            <a:chOff x="284280" y="107576"/>
            <a:chExt cx="4108426" cy="6221219"/>
          </a:xfrm>
        </p:grpSpPr>
        <p:sp>
          <p:nvSpPr>
            <p:cNvPr id="63" name="角丸四角形 62"/>
            <p:cNvSpPr/>
            <p:nvPr/>
          </p:nvSpPr>
          <p:spPr>
            <a:xfrm>
              <a:off x="284280" y="107576"/>
              <a:ext cx="4108426" cy="6221219"/>
            </a:xfrm>
            <a:prstGeom prst="roundRect">
              <a:avLst>
                <a:gd name="adj" fmla="val 77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sz="2000" dirty="0" smtClean="0"/>
                <a:t>ユーザー</a:t>
              </a:r>
              <a:r>
                <a:rPr lang="en-US" altLang="ja-JP" sz="2000" dirty="0"/>
                <a:t>B</a:t>
              </a:r>
              <a:r>
                <a:rPr kumimoji="1" lang="ja-JP" altLang="en-US" sz="2000" dirty="0" smtClean="0"/>
                <a:t>のパソコンの中</a:t>
              </a:r>
            </a:p>
            <a:p>
              <a:endParaRPr lang="ja-JP" altLang="en-US" dirty="0"/>
            </a:p>
            <a:p>
              <a:endParaRPr kumimoji="1" lang="ja-JP" altLang="en-US" dirty="0" smtClean="0"/>
            </a:p>
            <a:p>
              <a:endParaRPr lang="ja-JP" altLang="en-US" dirty="0"/>
            </a:p>
            <a:p>
              <a:endParaRPr kumimoji="1" lang="ja-JP" altLang="en-US" dirty="0"/>
            </a:p>
          </p:txBody>
        </p:sp>
        <p:sp>
          <p:nvSpPr>
            <p:cNvPr id="65" name="円柱 64"/>
            <p:cNvSpPr/>
            <p:nvPr/>
          </p:nvSpPr>
          <p:spPr>
            <a:xfrm>
              <a:off x="1139350" y="1180821"/>
              <a:ext cx="2682875" cy="1793945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50000"/>
                    </a:schemeClr>
                  </a:solidFill>
                </a:rPr>
                <a:t>設定</a:t>
              </a:r>
              <a:r>
                <a:rPr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データ</a:t>
              </a:r>
              <a:endParaRPr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kumimoji="1" lang="en-US" altLang="ja-JP" dirty="0" smtClean="0"/>
                <a:t>(CraftBandMesh</a:t>
              </a:r>
              <a:r>
                <a:rPr lang="en-US" altLang="ja-JP" dirty="0" smtClean="0"/>
                <a:t>.XML)</a:t>
              </a:r>
            </a:p>
            <a:p>
              <a:pPr algn="ctr"/>
              <a:r>
                <a:rPr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バンドの種類名</a:t>
              </a:r>
            </a:p>
            <a:p>
              <a:pPr algn="ctr"/>
              <a:r>
                <a:rPr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編みかた名</a:t>
              </a:r>
            </a:p>
            <a:p>
              <a:pPr algn="ctr"/>
              <a:r>
                <a:rPr kumimoji="1" lang="ja-JP" altLang="en-US" dirty="0" smtClean="0">
                  <a:solidFill>
                    <a:schemeClr val="accent2">
                      <a:lumMod val="50000"/>
                    </a:schemeClr>
                  </a:solidFill>
                </a:rPr>
                <a:t>付属品名</a:t>
              </a:r>
              <a:r>
                <a:rPr kumimoji="1" lang="en-US" altLang="ja-JP" dirty="0" smtClean="0">
                  <a:solidFill>
                    <a:schemeClr val="accent2">
                      <a:lumMod val="50000"/>
                    </a:schemeClr>
                  </a:solidFill>
                </a:rPr>
                <a:t>…</a:t>
              </a:r>
              <a:endParaRPr kumimoji="1"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1252318" y="3416665"/>
              <a:ext cx="2569907" cy="2295093"/>
              <a:chOff x="892568" y="4258234"/>
              <a:chExt cx="2569907" cy="2295093"/>
            </a:xfrm>
          </p:grpSpPr>
          <p:sp>
            <p:nvSpPr>
              <p:cNvPr id="72" name="メモ 71"/>
              <p:cNvSpPr/>
              <p:nvPr/>
            </p:nvSpPr>
            <p:spPr>
              <a:xfrm>
                <a:off x="892568" y="4258234"/>
                <a:ext cx="2227811" cy="1985085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  <a:p>
                <a:pPr algn="ctr"/>
                <a:r>
                  <a:rPr lang="en-US" altLang="ja-JP" dirty="0" smtClean="0"/>
                  <a:t>Hexagon</a:t>
                </a:r>
                <a:r>
                  <a:rPr lang="ja-JP" altLang="en-US" dirty="0" smtClean="0"/>
                  <a:t>のデータ</a:t>
                </a:r>
              </a:p>
              <a:p>
                <a:pPr algn="ctr"/>
                <a:endParaRPr lang="ja-JP" altLang="en-US" dirty="0" smtClean="0"/>
              </a:p>
              <a:p>
                <a:pPr algn="ctr"/>
                <a:r>
                  <a:rPr lang="ja-JP" altLang="en-US" dirty="0"/>
                  <a:t>設定データ参照</a:t>
                </a:r>
              </a:p>
              <a:p>
                <a:pPr algn="ctr"/>
                <a:r>
                  <a:rPr lang="ja-JP" altLang="en-US" dirty="0" smtClean="0"/>
                  <a:t>編みかた・追加品</a:t>
                </a:r>
                <a:endParaRPr lang="ja-JP" altLang="en-US" dirty="0"/>
              </a:p>
            </p:txBody>
          </p:sp>
          <p:sp>
            <p:nvSpPr>
              <p:cNvPr id="73" name="メモ 72"/>
              <p:cNvSpPr/>
              <p:nvPr/>
            </p:nvSpPr>
            <p:spPr>
              <a:xfrm>
                <a:off x="1063616" y="4389191"/>
                <a:ext cx="2227811" cy="1985085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  <a:p>
                <a:pPr algn="ctr"/>
                <a:r>
                  <a:rPr lang="en-US" altLang="ja-JP" dirty="0" smtClean="0"/>
                  <a:t>Hexagon</a:t>
                </a:r>
                <a:r>
                  <a:rPr lang="ja-JP" altLang="en-US" dirty="0" smtClean="0"/>
                  <a:t>のデータ</a:t>
                </a:r>
              </a:p>
              <a:p>
                <a:pPr algn="ctr"/>
                <a:endParaRPr lang="ja-JP" altLang="en-US" dirty="0" smtClean="0"/>
              </a:p>
              <a:p>
                <a:pPr algn="ctr"/>
                <a:r>
                  <a:rPr lang="ja-JP" altLang="en-US" dirty="0"/>
                  <a:t>設定データ参照</a:t>
                </a:r>
              </a:p>
              <a:p>
                <a:pPr algn="ctr"/>
                <a:r>
                  <a:rPr lang="ja-JP" altLang="en-US" dirty="0" smtClean="0"/>
                  <a:t>編みかた・追加品</a:t>
                </a:r>
                <a:endParaRPr lang="ja-JP" altLang="en-US" dirty="0"/>
              </a:p>
            </p:txBody>
          </p:sp>
          <p:sp>
            <p:nvSpPr>
              <p:cNvPr id="74" name="メモ 73"/>
              <p:cNvSpPr/>
              <p:nvPr/>
            </p:nvSpPr>
            <p:spPr>
              <a:xfrm>
                <a:off x="1234664" y="4568242"/>
                <a:ext cx="2227811" cy="1985085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  <a:p>
                <a:pPr algn="ctr"/>
                <a:r>
                  <a:rPr lang="ja-JP" altLang="en-US" dirty="0" smtClean="0"/>
                  <a:t>シリーズのデータ</a:t>
                </a:r>
              </a:p>
              <a:p>
                <a:pPr algn="ctr"/>
                <a:endParaRPr lang="ja-JP" altLang="en-US" dirty="0" smtClean="0"/>
              </a:p>
              <a:p>
                <a:pPr algn="ctr"/>
                <a:r>
                  <a:rPr lang="ja-JP" altLang="en-US" dirty="0"/>
                  <a:t>設定データ参照</a:t>
                </a:r>
              </a:p>
              <a:p>
                <a:pPr algn="ctr"/>
                <a:r>
                  <a:rPr lang="ja-JP" altLang="en-US" dirty="0" smtClean="0"/>
                  <a:t>編みかた・追加品</a:t>
                </a:r>
                <a:endParaRPr lang="en-US" altLang="ja-JP" dirty="0" smtClean="0"/>
              </a:p>
              <a:p>
                <a:pPr algn="ctr"/>
                <a:r>
                  <a:rPr lang="en-US" altLang="ja-JP" dirty="0" smtClean="0">
                    <a:solidFill>
                      <a:srgbClr val="FF0000"/>
                    </a:solidFill>
                  </a:rPr>
                  <a:t>※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名前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だけ</a:t>
                </a:r>
              </a:p>
            </p:txBody>
          </p:sp>
        </p:grpSp>
        <p:cxnSp>
          <p:nvCxnSpPr>
            <p:cNvPr id="71" name="直線矢印コネクタ 70"/>
            <p:cNvCxnSpPr/>
            <p:nvPr/>
          </p:nvCxnSpPr>
          <p:spPr>
            <a:xfrm flipH="1">
              <a:off x="2480787" y="3016197"/>
              <a:ext cx="1" cy="44189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3464059" y="4584789"/>
            <a:ext cx="5805447" cy="1624096"/>
            <a:chOff x="3435305" y="4025154"/>
            <a:chExt cx="5198539" cy="1624096"/>
          </a:xfrm>
        </p:grpSpPr>
        <p:sp>
          <p:nvSpPr>
            <p:cNvPr id="75" name="左右矢印 74"/>
            <p:cNvSpPr/>
            <p:nvPr/>
          </p:nvSpPr>
          <p:spPr>
            <a:xfrm>
              <a:off x="3435305" y="4025154"/>
              <a:ext cx="5198539" cy="1624096"/>
            </a:xfrm>
            <a:prstGeom prst="leftRightArrow">
              <a:avLst>
                <a:gd name="adj1" fmla="val 45505"/>
                <a:gd name="adj2" fmla="val 45248"/>
              </a:avLst>
            </a:prstGeom>
            <a:solidFill>
              <a:srgbClr val="FFAEA3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657964" y="4525749"/>
              <a:ext cx="2594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データベースを</a:t>
              </a:r>
            </a:p>
            <a:p>
              <a:r>
                <a:rPr kumimoji="1" lang="ja-JP" altLang="en-US" dirty="0" smtClean="0"/>
                <a:t>同じ名前で参照している</a:t>
              </a:r>
              <a:r>
                <a:rPr lang="ja-JP" altLang="en-US" dirty="0"/>
                <a:t>とき</a:t>
              </a:r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350988" y="886385"/>
            <a:ext cx="35108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データを受け渡したい時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同じ登録がある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→問題なし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同じ登録が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ない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→エクスポート＆インポート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同じ名前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で異なる登録がある</a:t>
            </a:r>
          </a:p>
          <a:p>
            <a:r>
              <a:rPr lang="ja-JP" altLang="en-US" dirty="0"/>
              <a:t>　→一時的に変えて使う</a:t>
            </a:r>
          </a:p>
          <a:p>
            <a:r>
              <a:rPr lang="ja-JP" altLang="en-US" dirty="0" smtClean="0"/>
              <a:t>　→もしくは、合わせる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sz="2000" dirty="0" smtClean="0">
                <a:solidFill>
                  <a:srgbClr val="C00000"/>
                </a:solidFill>
              </a:rPr>
              <a:t>同じ設定データを使っていれば</a:t>
            </a:r>
          </a:p>
          <a:p>
            <a:r>
              <a:rPr lang="ja-JP" altLang="en-US" sz="2000" dirty="0">
                <a:solidFill>
                  <a:srgbClr val="C00000"/>
                </a:solidFill>
              </a:rPr>
              <a:t>問題</a:t>
            </a:r>
            <a:r>
              <a:rPr lang="ja-JP" altLang="en-US" sz="2000" dirty="0" smtClean="0">
                <a:solidFill>
                  <a:srgbClr val="C00000"/>
                </a:solidFill>
              </a:rPr>
              <a:t>なし</a:t>
            </a:r>
            <a:r>
              <a:rPr lang="en-US" altLang="ja-JP" sz="2000" dirty="0" smtClean="0">
                <a:solidFill>
                  <a:srgbClr val="C00000"/>
                </a:solidFill>
              </a:rPr>
              <a:t>!</a:t>
            </a:r>
            <a:endParaRPr lang="ja-JP" altLang="en-US" sz="2000" dirty="0" smtClean="0">
              <a:solidFill>
                <a:srgbClr val="C00000"/>
              </a:solidFill>
            </a:endParaRPr>
          </a:p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549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CraftBandMesh</a:t>
            </a:r>
            <a:r>
              <a:rPr lang="ja-JP" altLang="en-US" dirty="0" smtClean="0"/>
              <a:t>シリーズ履歴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99584"/>
              </p:ext>
            </p:extLst>
          </p:nvPr>
        </p:nvGraphicFramePr>
        <p:xfrm>
          <a:off x="821987" y="1341707"/>
          <a:ext cx="10515601" cy="487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87"/>
                <a:gridCol w="2107475"/>
                <a:gridCol w="3474720"/>
                <a:gridCol w="2733519"/>
              </a:tblGrid>
              <a:tr h="696162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日付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バージョン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追加されたアプリ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機能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dirty="0" smtClean="0"/>
                        <a:t>2022/10/23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初版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err="1" smtClean="0"/>
                        <a:t>CraftBandMesh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サイズ計算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2023/2/13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Ver1.3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CraftBandSquare45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画像表示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2023/3/9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Ver1.4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err="1" smtClean="0"/>
                        <a:t>CraftBandKnot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色の編集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2023/7/29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Ver1.6.1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err="1" smtClean="0"/>
                        <a:t>CraftBandSquare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模様の編集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2024/4/5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Ver1.8.0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err="1" smtClean="0"/>
                        <a:t>CraftBandHexagon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組合せのデザイン</a:t>
                      </a:r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2024/8/7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Ver1.8.6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最新版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5623" cy="1325563"/>
          </a:xfrm>
        </p:spPr>
        <p:txBody>
          <a:bodyPr/>
          <a:lstStyle/>
          <a:p>
            <a:r>
              <a:rPr kumimoji="1" lang="ja-JP" altLang="en-US" dirty="0" smtClean="0"/>
              <a:t>今日の目標 </a:t>
            </a:r>
            <a:r>
              <a:rPr kumimoji="1" lang="en-US" altLang="ja-JP" dirty="0" smtClean="0"/>
              <a:t>: 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作りたい</a:t>
            </a:r>
            <a:r>
              <a:rPr kumimoji="1" lang="ja-JP" altLang="en-US" dirty="0" smtClean="0">
                <a:solidFill>
                  <a:srgbClr val="FF0000"/>
                </a:solidFill>
              </a:rPr>
              <a:t>図面のソフト</a:t>
            </a:r>
            <a:r>
              <a:rPr kumimoji="1" lang="ja-JP" altLang="en-US" dirty="0" smtClean="0"/>
              <a:t>が</a:t>
            </a:r>
            <a:r>
              <a:rPr kumimoji="1" lang="ja-JP" altLang="en-US" sz="4000" dirty="0" smtClean="0"/>
              <a:t>動かせる</a:t>
            </a:r>
            <a:endParaRPr kumimoji="1" lang="ja-JP" altLang="en-US" sz="4000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4661701"/>
              </p:ext>
            </p:extLst>
          </p:nvPr>
        </p:nvGraphicFramePr>
        <p:xfrm>
          <a:off x="6856396" y="1690688"/>
          <a:ext cx="5207523" cy="440279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207523"/>
              </a:tblGrid>
              <a:tr h="95713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2800" dirty="0" err="1" smtClean="0"/>
                        <a:t>CraftBand</a:t>
                      </a:r>
                      <a:r>
                        <a:rPr kumimoji="1" lang="en-US" altLang="ja-JP" sz="5400" dirty="0" err="1" smtClean="0"/>
                        <a:t>Mesh</a:t>
                      </a:r>
                      <a:endParaRPr kumimoji="1" lang="ja-JP" altLang="en-US" sz="5400" dirty="0"/>
                    </a:p>
                  </a:txBody>
                  <a:tcPr/>
                </a:tc>
              </a:tr>
              <a:tr h="861417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2800" dirty="0" smtClean="0"/>
                        <a:t>CraftBand</a:t>
                      </a:r>
                      <a:r>
                        <a:rPr kumimoji="1" lang="en-US" altLang="ja-JP" sz="4800" dirty="0" smtClean="0"/>
                        <a:t>Square45</a:t>
                      </a:r>
                      <a:endParaRPr kumimoji="1" lang="ja-JP" altLang="en-US" sz="4800" dirty="0"/>
                    </a:p>
                  </a:txBody>
                  <a:tcPr/>
                </a:tc>
              </a:tr>
              <a:tr h="861417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28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CraftBand</a:t>
                      </a:r>
                      <a:r>
                        <a:rPr kumimoji="1" lang="en-US" altLang="ja-JP" sz="48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Knot</a:t>
                      </a:r>
                      <a:endParaRPr kumimoji="1" lang="ja-JP" alt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1417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2800" dirty="0" err="1" smtClean="0"/>
                        <a:t>CraftBand</a:t>
                      </a:r>
                      <a:r>
                        <a:rPr kumimoji="1" lang="en-US" altLang="ja-JP" sz="4800" dirty="0" err="1" smtClean="0"/>
                        <a:t>Square</a:t>
                      </a:r>
                      <a:endParaRPr kumimoji="1" lang="ja-JP" altLang="en-US" sz="4800" dirty="0"/>
                    </a:p>
                  </a:txBody>
                  <a:tcPr/>
                </a:tc>
              </a:tr>
              <a:tr h="861417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2800" dirty="0" err="1" smtClean="0"/>
                        <a:t>CraftBand</a:t>
                      </a:r>
                      <a:r>
                        <a:rPr kumimoji="1" lang="en-US" altLang="ja-JP" sz="4800" dirty="0" err="1" smtClean="0"/>
                        <a:t>Hexagon</a:t>
                      </a:r>
                      <a:endParaRPr kumimoji="1" lang="ja-JP" altLang="en-US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46707"/>
              </p:ext>
            </p:extLst>
          </p:nvPr>
        </p:nvGraphicFramePr>
        <p:xfrm>
          <a:off x="564204" y="1950168"/>
          <a:ext cx="4679005" cy="440425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64063"/>
                <a:gridCol w="3162814"/>
                <a:gridCol w="652128"/>
              </a:tblGrid>
              <a:tr h="880851">
                <a:tc>
                  <a:txBody>
                    <a:bodyPr/>
                    <a:lstStyle/>
                    <a:p>
                      <a:pPr defTabSz="919163"/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9163"/>
                      <a:r>
                        <a:rPr kumimoji="1" lang="ja-JP" altLang="en-US" sz="4400" dirty="0" smtClean="0"/>
                        <a:t>六つ目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defTabSz="919163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3200" dirty="0" smtClean="0"/>
                        <a:t> 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880851"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dirty="0" smtClean="0"/>
                        <a:t>網代底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3200" dirty="0" smtClean="0"/>
                        <a:t> 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880851"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dirty="0" smtClean="0"/>
                        <a:t>四つ目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3200" dirty="0" smtClean="0"/>
                        <a:t> 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880851"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dirty="0" smtClean="0"/>
                        <a:t>角物</a:t>
                      </a:r>
                      <a:r>
                        <a:rPr kumimoji="1" lang="en-US" altLang="ja-JP" sz="3600" dirty="0" smtClean="0"/>
                        <a:t>(</a:t>
                      </a:r>
                      <a:r>
                        <a:rPr kumimoji="1" lang="ja-JP" altLang="en-US" sz="3600" dirty="0" smtClean="0"/>
                        <a:t>縦と横</a:t>
                      </a:r>
                      <a:r>
                        <a:rPr kumimoji="1" lang="en-US" altLang="ja-JP" sz="3600" dirty="0" smtClean="0"/>
                        <a:t>)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3200" dirty="0" smtClean="0"/>
                        <a:t> 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880851">
                <a:tc>
                  <a:txBody>
                    <a:bodyPr/>
                    <a:lstStyle/>
                    <a:p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kumimoji="1" lang="ja-JP" altLang="en-US" sz="4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結び編み</a:t>
                      </a:r>
                      <a:r>
                        <a:rPr kumimoji="1" lang="en-US" altLang="ja-JP" sz="4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kumimoji="1" lang="ja-JP" altLang="en-US" sz="4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3200" dirty="0" smtClean="0"/>
                        <a:t> </a:t>
                      </a:r>
                      <a:endParaRPr kumimoji="1" lang="ja-JP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824919" y="4017524"/>
            <a:ext cx="2266545" cy="1731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" y="3074264"/>
            <a:ext cx="304800" cy="3048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" y="3965859"/>
            <a:ext cx="304800" cy="3048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" y="4857453"/>
            <a:ext cx="304800" cy="3048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" y="5749048"/>
            <a:ext cx="304800" cy="3048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" y="2182670"/>
            <a:ext cx="304800" cy="3048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394829" y="6278026"/>
            <a:ext cx="512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正しい組み合わせを線でつなげるようになりましょう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9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ユーザーズフォーラム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47" y="1991742"/>
            <a:ext cx="6560758" cy="420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64" y="698548"/>
            <a:ext cx="5910098" cy="577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左矢印 6"/>
          <p:cNvSpPr/>
          <p:nvPr/>
        </p:nvSpPr>
        <p:spPr>
          <a:xfrm rot="9047663">
            <a:off x="1253168" y="4139878"/>
            <a:ext cx="1361873" cy="715798"/>
          </a:xfrm>
          <a:prstGeom prst="leftArrow">
            <a:avLst>
              <a:gd name="adj1" fmla="val 50000"/>
              <a:gd name="adj2" fmla="val 76470"/>
            </a:avLst>
          </a:prstGeom>
          <a:solidFill>
            <a:srgbClr val="00B0F0">
              <a:alpha val="30196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 rot="8553013">
            <a:off x="3035595" y="2641955"/>
            <a:ext cx="4051003" cy="479173"/>
          </a:xfrm>
          <a:prstGeom prst="leftArrow">
            <a:avLst>
              <a:gd name="adj1" fmla="val 50000"/>
              <a:gd name="adj2" fmla="val 226108"/>
            </a:avLst>
          </a:prstGeom>
          <a:solidFill>
            <a:srgbClr val="00B0F0">
              <a:alpha val="30196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5098" y="1079770"/>
            <a:ext cx="4065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いつ</a:t>
            </a:r>
            <a:r>
              <a:rPr lang="ja-JP" altLang="en-US" sz="2000" dirty="0" smtClean="0"/>
              <a:t>でもご質問ください</a:t>
            </a:r>
          </a:p>
          <a:p>
            <a:r>
              <a:rPr kumimoji="1" lang="ja-JP" altLang="en-US" sz="2000" dirty="0" smtClean="0"/>
              <a:t>ご意見・ご報告その他、何でもどうぞ</a:t>
            </a:r>
            <a:endParaRPr kumimoji="1" lang="ja-JP" altLang="en-US" sz="2000" dirty="0"/>
          </a:p>
        </p:txBody>
      </p:sp>
      <p:sp>
        <p:nvSpPr>
          <p:cNvPr id="10" name="左矢印 9"/>
          <p:cNvSpPr/>
          <p:nvPr/>
        </p:nvSpPr>
        <p:spPr>
          <a:xfrm rot="9047663">
            <a:off x="1194802" y="3636561"/>
            <a:ext cx="1361873" cy="715798"/>
          </a:xfrm>
          <a:prstGeom prst="leftArrow">
            <a:avLst>
              <a:gd name="adj1" fmla="val 50000"/>
              <a:gd name="adj2" fmla="val 76470"/>
            </a:avLst>
          </a:prstGeom>
          <a:solidFill>
            <a:srgbClr val="00B0F0">
              <a:alpha val="30196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本日の予定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26591"/>
              </p:ext>
            </p:extLst>
          </p:nvPr>
        </p:nvGraphicFramePr>
        <p:xfrm>
          <a:off x="637632" y="1079770"/>
          <a:ext cx="10848974" cy="5103315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0848974"/>
              </a:tblGrid>
              <a:tr h="729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13:30</a:t>
                      </a:r>
                      <a:r>
                        <a:rPr kumimoji="1" lang="ja-JP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～ 講座の</a:t>
                      </a:r>
                      <a:r>
                        <a:rPr kumimoji="1" 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概要</a:t>
                      </a:r>
                      <a:endParaRPr kumimoji="1" 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ja-JP" altLang="en-US" sz="3600" b="0" kern="1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シリーズ共通の画面操作を知りましょう</a:t>
                      </a:r>
                      <a:endParaRPr kumimoji="1" 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まずは一通り 触ってみましょう</a:t>
                      </a:r>
                      <a:endParaRPr kumimoji="1" lang="en-US" altLang="ja-JP" sz="3600" b="0" kern="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データベースがあると便利ですよね？</a:t>
                      </a: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竹細工用のデータを加えてみましょう</a:t>
                      </a:r>
                      <a:endParaRPr kumimoji="1" 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設定データファイルについて</a:t>
                      </a:r>
                      <a:endParaRPr kumimoji="1" lang="en-US" alt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14:45</a:t>
                      </a:r>
                      <a:r>
                        <a:rPr kumimoji="1" lang="ja-JP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～ 質疑応答、アンケート記入等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4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用語の対応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31002"/>
              </p:ext>
            </p:extLst>
          </p:nvPr>
        </p:nvGraphicFramePr>
        <p:xfrm>
          <a:off x="716395" y="1079770"/>
          <a:ext cx="10726783" cy="569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1"/>
                <a:gridCol w="2856411"/>
                <a:gridCol w="4746171"/>
              </a:tblGrid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画面の用語</a:t>
                      </a:r>
                      <a:endParaRPr lang="ja-JP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竹細工の用語</a:t>
                      </a:r>
                      <a:endParaRPr lang="ja-JP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補足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</a:t>
                      </a:r>
                      <a:r>
                        <a:rPr lang="ja-JP" alt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ひも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横ヒゴ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縦ひも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縦ヒゴ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垂直</a:t>
                      </a:r>
                      <a:r>
                        <a:rPr lang="ja-JP" alt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ひも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タテ</a:t>
                      </a:r>
                      <a:r>
                        <a:rPr lang="ja-JP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骨</a:t>
                      </a:r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</a:t>
                      </a:r>
                      <a:r>
                        <a:rPr lang="en-US" altLang="ja-JP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lang="ja-JP" alt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立竹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縁</a:t>
                      </a:r>
                      <a:r>
                        <a:rPr lang="ja-JP" alt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ひも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縁竹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巻き</a:t>
                      </a:r>
                      <a:r>
                        <a:rPr lang="ja-JP" alt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ひも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ツル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編みひも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編み</a:t>
                      </a:r>
                      <a:r>
                        <a:rPr lang="ja-JP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ヒゴ</a:t>
                      </a:r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</a:t>
                      </a:r>
                      <a:r>
                        <a:rPr lang="ja-JP" alt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回しヒゴ編み竹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側面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底</a:t>
                      </a:r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楕円</a:t>
                      </a:r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CraftBandMesh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ja-JP" altLang="en-US" dirty="0" smtClean="0"/>
                        <a:t>のみ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2417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補強ひも</a:t>
                      </a:r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</a:t>
                      </a:r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始末</a:t>
                      </a:r>
                      <a:r>
                        <a:rPr lang="ja-JP" alt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ひも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力竹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使い方は異なりますが、底の端や対角線にクロスしたりの想定なので、代用できるかも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46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87" y="0"/>
            <a:ext cx="10515600" cy="1325563"/>
          </a:xfrm>
        </p:spPr>
        <p:txBody>
          <a:bodyPr/>
          <a:lstStyle/>
          <a:p>
            <a:r>
              <a:rPr lang="ja-JP" altLang="en-US" dirty="0"/>
              <a:t>メイン</a:t>
            </a:r>
            <a:r>
              <a:rPr lang="ja-JP" altLang="en-US" dirty="0" smtClean="0"/>
              <a:t>画面の操作</a:t>
            </a:r>
            <a:r>
              <a:rPr lang="en-US" altLang="ja-JP" dirty="0" smtClean="0"/>
              <a:t>(</a:t>
            </a:r>
            <a:r>
              <a:rPr lang="ja-JP" altLang="en-US" dirty="0" smtClean="0"/>
              <a:t>共通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88" y="1235413"/>
            <a:ext cx="6819161" cy="502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角丸四角形 5"/>
          <p:cNvSpPr/>
          <p:nvPr/>
        </p:nvSpPr>
        <p:spPr>
          <a:xfrm>
            <a:off x="2328224" y="1628969"/>
            <a:ext cx="5988926" cy="50407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94626" y="2601685"/>
            <a:ext cx="5445867" cy="2548696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328224" y="2247090"/>
            <a:ext cx="2895529" cy="316564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478622" y="2171078"/>
            <a:ext cx="2822714" cy="316564"/>
          </a:xfrm>
          <a:prstGeom prst="roundRect">
            <a:avLst>
              <a:gd name="adj" fmla="val 28958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31140" y="5321935"/>
            <a:ext cx="5309681" cy="99877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133874" y="5442408"/>
            <a:ext cx="1167462" cy="345550"/>
          </a:xfrm>
          <a:prstGeom prst="roundRect">
            <a:avLst>
              <a:gd name="adj" fmla="val 2895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9659565" y="84056"/>
            <a:ext cx="1809345" cy="1128409"/>
          </a:xfrm>
          <a:prstGeom prst="wedgeRoundRectCallout">
            <a:avLst>
              <a:gd name="adj1" fmla="val -142745"/>
              <a:gd name="adj2" fmla="val 107621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目標寸法</a:t>
            </a:r>
          </a:p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基本の</a:t>
            </a:r>
            <a:r>
              <a:rPr kumimoji="1" lang="ja-JP" altLang="en-US" dirty="0" err="1">
                <a:solidFill>
                  <a:srgbClr val="FFC000"/>
                </a:solidFill>
              </a:rPr>
              <a:t>ひも</a:t>
            </a:r>
            <a:r>
              <a:rPr kumimoji="1" lang="ja-JP" altLang="en-US" dirty="0" smtClean="0">
                <a:solidFill>
                  <a:srgbClr val="FFC000"/>
                </a:solidFill>
              </a:rPr>
              <a:t>幅</a:t>
            </a:r>
          </a:p>
          <a:p>
            <a:pPr algn="ctr"/>
            <a:r>
              <a:rPr lang="ja-JP" altLang="en-US" dirty="0">
                <a:solidFill>
                  <a:srgbClr val="FFC000"/>
                </a:solidFill>
              </a:rPr>
              <a:t>基本色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9411475" y="3749548"/>
            <a:ext cx="2091448" cy="1079771"/>
          </a:xfrm>
          <a:prstGeom prst="wedgeRoundRectCallout">
            <a:avLst>
              <a:gd name="adj1" fmla="val -168014"/>
              <a:gd name="adj2" fmla="val 31642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B0F0"/>
                </a:solidFill>
              </a:rPr>
              <a:t>各アプリごと</a:t>
            </a:r>
          </a:p>
          <a:p>
            <a:pPr algn="ctr"/>
            <a:r>
              <a:rPr kumimoji="1" lang="ja-JP" altLang="en-US" dirty="0" smtClean="0">
                <a:solidFill>
                  <a:srgbClr val="00B0F0"/>
                </a:solidFill>
              </a:rPr>
              <a:t>本数・目・編み</a:t>
            </a:r>
            <a:r>
              <a:rPr kumimoji="1" lang="ja-JP" altLang="en-US" dirty="0" err="1" smtClean="0">
                <a:solidFill>
                  <a:srgbClr val="00B0F0"/>
                </a:solidFill>
              </a:rPr>
              <a:t>ひも</a:t>
            </a:r>
            <a:r>
              <a:rPr kumimoji="1" lang="ja-JP" altLang="en-US" dirty="0" smtClean="0">
                <a:solidFill>
                  <a:srgbClr val="00B0F0"/>
                </a:solidFill>
              </a:rPr>
              <a:t>などの設定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178413" y="4533089"/>
            <a:ext cx="2091448" cy="1034714"/>
          </a:xfrm>
          <a:prstGeom prst="wedgeRoundRectCallout">
            <a:avLst>
              <a:gd name="adj1" fmla="val 69660"/>
              <a:gd name="adj2" fmla="val 63404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B050"/>
                </a:solidFill>
              </a:rPr>
              <a:t>入力値に基づき</a:t>
            </a:r>
          </a:p>
          <a:p>
            <a:pPr algn="ctr"/>
            <a:r>
              <a:rPr lang="ja-JP" altLang="en-US" dirty="0" smtClean="0">
                <a:solidFill>
                  <a:srgbClr val="00B050"/>
                </a:solidFill>
              </a:rPr>
              <a:t>計算した結果寸法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9693578" y="1325563"/>
            <a:ext cx="1809345" cy="823542"/>
          </a:xfrm>
          <a:prstGeom prst="wedgeRoundRectCallout">
            <a:avLst>
              <a:gd name="adj1" fmla="val -118014"/>
              <a:gd name="adj2" fmla="val 62250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本数の概算</a:t>
            </a:r>
          </a:p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リセット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178413" y="1739561"/>
            <a:ext cx="1924402" cy="589799"/>
          </a:xfrm>
          <a:prstGeom prst="wedgeRoundRectCallout">
            <a:avLst>
              <a:gd name="adj1" fmla="val 66419"/>
              <a:gd name="adj2" fmla="val 7520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タブの切り替え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9618286" y="3019893"/>
            <a:ext cx="1924402" cy="589799"/>
          </a:xfrm>
          <a:prstGeom prst="wedgeRoundRectCallout">
            <a:avLst>
              <a:gd name="adj1" fmla="val -45294"/>
              <a:gd name="adj2" fmla="val 10984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タブごとに変わる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853571" y="2579998"/>
            <a:ext cx="1447765" cy="316564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9594004" y="2241772"/>
            <a:ext cx="1924402" cy="589799"/>
          </a:xfrm>
          <a:prstGeom prst="wedgeRoundRectCallout">
            <a:avLst>
              <a:gd name="adj1" fmla="val -86239"/>
              <a:gd name="adj2" fmla="val 4221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展開表示</a:t>
            </a:r>
          </a:p>
          <a:p>
            <a:pPr algn="ctr"/>
            <a:r>
              <a:rPr lang="en-US" altLang="ja-JP" sz="1400" dirty="0" smtClean="0">
                <a:solidFill>
                  <a:srgbClr val="0070C0"/>
                </a:solidFill>
              </a:rPr>
              <a:t>(</a:t>
            </a:r>
            <a:r>
              <a:rPr lang="ja-JP" altLang="en-US" sz="1400" dirty="0" smtClean="0">
                <a:solidFill>
                  <a:srgbClr val="0070C0"/>
                </a:solidFill>
              </a:rPr>
              <a:t>簡易</a:t>
            </a:r>
            <a:r>
              <a:rPr lang="en-US" altLang="ja-JP" sz="1400" dirty="0" smtClean="0">
                <a:solidFill>
                  <a:srgbClr val="0070C0"/>
                </a:solidFill>
              </a:rPr>
              <a:t>/</a:t>
            </a:r>
            <a:r>
              <a:rPr lang="ja-JP" altLang="en-US" sz="1400" dirty="0" smtClean="0">
                <a:solidFill>
                  <a:srgbClr val="0070C0"/>
                </a:solidFill>
              </a:rPr>
              <a:t>詳細</a:t>
            </a:r>
            <a:r>
              <a:rPr lang="ja-JP" altLang="en-US" sz="1400" dirty="0">
                <a:solidFill>
                  <a:srgbClr val="0070C0"/>
                </a:solidFill>
              </a:rPr>
              <a:t>切り替え</a:t>
            </a:r>
            <a:r>
              <a:rPr lang="en-US" altLang="ja-JP" sz="1400" dirty="0" smtClean="0">
                <a:solidFill>
                  <a:srgbClr val="0070C0"/>
                </a:solidFill>
              </a:rPr>
              <a:t>)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133874" y="5821320"/>
            <a:ext cx="1167462" cy="345550"/>
          </a:xfrm>
          <a:prstGeom prst="roundRect">
            <a:avLst>
              <a:gd name="adj" fmla="val 2895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9618286" y="5871970"/>
            <a:ext cx="1924402" cy="589799"/>
          </a:xfrm>
          <a:prstGeom prst="wedgeRoundRectCallout">
            <a:avLst>
              <a:gd name="adj1" fmla="val -76634"/>
              <a:gd name="adj2" fmla="val -2540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終了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9578521" y="5147508"/>
            <a:ext cx="1924402" cy="589799"/>
          </a:xfrm>
          <a:prstGeom prst="wedgeRoundRectCallout">
            <a:avLst>
              <a:gd name="adj1" fmla="val -79161"/>
              <a:gd name="adj2" fmla="val 2242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70C0"/>
                </a:solidFill>
              </a:rPr>
              <a:t>リスト出力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78413" y="2689392"/>
            <a:ext cx="1999854" cy="1571921"/>
          </a:xfrm>
          <a:prstGeom prst="roundRect">
            <a:avLst/>
          </a:prstGeom>
          <a:solidFill>
            <a:srgbClr val="FFFAEB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マウスオーバー</a:t>
            </a:r>
            <a:r>
              <a:rPr lang="ja-JP" altLang="en-US" dirty="0"/>
              <a:t> </a:t>
            </a:r>
            <a:r>
              <a:rPr lang="en-US" altLang="ja-JP" dirty="0"/>
              <a:t>: </a:t>
            </a:r>
            <a:r>
              <a:rPr lang="ja-JP" altLang="en-US" dirty="0">
                <a:solidFill>
                  <a:schemeClr val="tx1"/>
                </a:solidFill>
              </a:rPr>
              <a:t>設定項目</a:t>
            </a:r>
            <a:r>
              <a:rPr lang="ja-JP" altLang="en-US" dirty="0" smtClean="0">
                <a:solidFill>
                  <a:schemeClr val="tx1"/>
                </a:solidFill>
              </a:rPr>
              <a:t>に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マウスポインタ</a:t>
            </a:r>
            <a:r>
              <a:rPr lang="ja-JP" altLang="en-US" dirty="0">
                <a:solidFill>
                  <a:schemeClr val="tx1"/>
                </a:solidFill>
              </a:rPr>
              <a:t>を合わせて</a:t>
            </a:r>
            <a:r>
              <a:rPr lang="en-US" altLang="ja-JP" dirty="0">
                <a:solidFill>
                  <a:schemeClr val="tx1"/>
                </a:solidFill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</a:rPr>
              <a:t>秒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431141" y="1363594"/>
            <a:ext cx="1923146" cy="316564"/>
          </a:xfrm>
          <a:prstGeom prst="roundRect">
            <a:avLst>
              <a:gd name="adj" fmla="val 3042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178413" y="1039170"/>
            <a:ext cx="1924402" cy="589799"/>
          </a:xfrm>
          <a:prstGeom prst="wedgeRoundRectCallout">
            <a:avLst>
              <a:gd name="adj1" fmla="val 73207"/>
              <a:gd name="adj2" fmla="val 1762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メニュー呼出し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2" y="6421279"/>
            <a:ext cx="114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※</a:t>
            </a:r>
            <a:r>
              <a:rPr lang="ja-JP" altLang="en-US" dirty="0" smtClean="0">
                <a:solidFill>
                  <a:srgbClr val="00B050"/>
                </a:solidFill>
              </a:rPr>
              <a:t>数値は、いつでも変更できます。初期値が入っていますので、わからない箇所はスルーで</a:t>
            </a:r>
            <a:r>
              <a:rPr lang="en-US" altLang="ja-JP" dirty="0" smtClean="0">
                <a:solidFill>
                  <a:srgbClr val="00B050"/>
                </a:solidFill>
              </a:rPr>
              <a:t>OK</a:t>
            </a:r>
            <a:r>
              <a:rPr lang="ja-JP" altLang="en-US" dirty="0" err="1" smtClean="0">
                <a:solidFill>
                  <a:srgbClr val="00B050"/>
                </a:solidFill>
              </a:rPr>
              <a:t>。</a:t>
            </a:r>
            <a:r>
              <a:rPr lang="ja-JP" altLang="en-US" dirty="0" smtClean="0">
                <a:solidFill>
                  <a:srgbClr val="00B050"/>
                </a:solidFill>
              </a:rPr>
              <a:t>後から修正できます。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r>
              <a:rPr lang="ja-JP" altLang="en-US" dirty="0" smtClean="0"/>
              <a:t>画面のタブ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52773"/>
              </p:ext>
            </p:extLst>
          </p:nvPr>
        </p:nvGraphicFramePr>
        <p:xfrm>
          <a:off x="494951" y="1079771"/>
          <a:ext cx="10944778" cy="5640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7405"/>
                <a:gridCol w="2134924"/>
                <a:gridCol w="2188957"/>
                <a:gridCol w="1751164"/>
                <a:gridCol w="1751164"/>
                <a:gridCol w="1751164"/>
              </a:tblGrid>
              <a:tr h="5328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タブ名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機能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Hexagon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Square45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Square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Mesh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5975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ベース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基本的な本数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配置数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四角数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四角数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底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縦横</a:t>
                      </a:r>
                      <a:r>
                        <a:rPr kumimoji="1" lang="en-US" altLang="ja-JP" dirty="0" smtClean="0"/>
                        <a:t>)]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45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側面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側面と縁の始末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側面と縁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縁の始末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側面と縁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底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底楕円</a:t>
                      </a:r>
                      <a:r>
                        <a:rPr kumimoji="1" lang="en-US" altLang="ja-JP" dirty="0" smtClean="0"/>
                        <a:t>)]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側面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2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差しひも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後からの差し</a:t>
                      </a:r>
                      <a:r>
                        <a:rPr kumimoji="1" lang="ja-JP" altLang="en-US" dirty="0" err="1" smtClean="0"/>
                        <a:t>ひも</a:t>
                      </a:r>
                      <a:endParaRPr kumimoji="1" lang="ja-JP" altLang="en-US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－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－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</a:tr>
              <a:tr h="5328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err="1" smtClean="0"/>
                        <a:t>ひも</a:t>
                      </a:r>
                      <a:r>
                        <a:rPr kumimoji="1" lang="ja-JP" altLang="en-US" dirty="0" smtClean="0"/>
                        <a:t>上下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上下の重ね方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◎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－</a:t>
                      </a:r>
                      <a:endParaRPr kumimoji="1" lang="ja-JP" altLang="en-US" dirty="0"/>
                    </a:p>
                  </a:txBody>
                  <a:tcPr anchor="ctr">
                    <a:noFill/>
                  </a:tcPr>
                </a:tc>
              </a:tr>
              <a:tr h="532807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[</a:t>
                      </a:r>
                      <a:r>
                        <a:rPr lang="ja-JP" altLang="en-US" dirty="0" smtClean="0"/>
                        <a:t>追加品</a:t>
                      </a:r>
                      <a:r>
                        <a:rPr lang="en-US" altLang="ja-JP" dirty="0" smtClean="0"/>
                        <a:t>]</a:t>
                      </a:r>
                      <a:endParaRPr lang="ja-JP" alt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追加のパーツ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4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プレビュー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</a:rPr>
                        <a:t>図面が表示される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メモ他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データ情報・メモ欄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4363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[</a:t>
                      </a:r>
                      <a:r>
                        <a:rPr lang="ja-JP" altLang="en-US" dirty="0" smtClean="0"/>
                        <a:t>横ひも</a:t>
                      </a:r>
                      <a:r>
                        <a:rPr lang="en-US" altLang="ja-JP" dirty="0" smtClean="0"/>
                        <a:t>]</a:t>
                      </a:r>
                      <a:endParaRPr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各ひもの色や幅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45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縦ひも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各ひもの色や幅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(60</a:t>
                      </a:r>
                      <a:r>
                        <a:rPr kumimoji="1" lang="ja-JP" altLang="en-US" dirty="0" smtClean="0"/>
                        <a:t>度・</a:t>
                      </a:r>
                      <a:r>
                        <a:rPr kumimoji="1" lang="en-US" altLang="ja-JP" dirty="0" smtClean="0"/>
                        <a:t>120</a:t>
                      </a:r>
                      <a:r>
                        <a:rPr kumimoji="1" lang="ja-JP" altLang="en-US" dirty="0" smtClean="0"/>
                        <a:t>度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1807</Words>
  <Application>Microsoft Office PowerPoint</Application>
  <PresentationFormat>ワイド画面</PresentationFormat>
  <Paragraphs>493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8" baseType="lpstr">
      <vt:lpstr>HG丸ｺﾞｼｯｸM-PRO</vt:lpstr>
      <vt:lpstr>ＭＳ Ｐゴシック</vt:lpstr>
      <vt:lpstr>Arial</vt:lpstr>
      <vt:lpstr>Calibri</vt:lpstr>
      <vt:lpstr>Calibri Light</vt:lpstr>
      <vt:lpstr>Century Gothic</vt:lpstr>
      <vt:lpstr>Times New Roman</vt:lpstr>
      <vt:lpstr>Wingdings</vt:lpstr>
      <vt:lpstr>Office テーマ</vt:lpstr>
      <vt:lpstr>フリーソフトを使って 竹細工のかごの図面を作ろう</vt:lpstr>
      <vt:lpstr>講習にあたって</vt:lpstr>
      <vt:lpstr>CraftBandMeshシリーズ履歴</vt:lpstr>
      <vt:lpstr>今日の目標 : 作りたい図面のソフトが動かせる</vt:lpstr>
      <vt:lpstr>ユーザーズフォーラム</vt:lpstr>
      <vt:lpstr>本日の予定</vt:lpstr>
      <vt:lpstr>用語の対応</vt:lpstr>
      <vt:lpstr>メイン画面の操作(共通)</vt:lpstr>
      <vt:lpstr>メイン画面のタブ</vt:lpstr>
      <vt:lpstr>メイン画面のメニュー</vt:lpstr>
      <vt:lpstr>結果出力</vt:lpstr>
      <vt:lpstr>『ゴザ目編みとしずく巻きの練習作品』</vt:lpstr>
      <vt:lpstr>[バンドの種類]</vt:lpstr>
      <vt:lpstr>[編みかた]</vt:lpstr>
      <vt:lpstr>[編みかた]</vt:lpstr>
      <vt:lpstr>PowerPoint プレゼンテーション</vt:lpstr>
      <vt:lpstr>[編みかた]</vt:lpstr>
      <vt:lpstr>[付属品]</vt:lpstr>
      <vt:lpstr>PowerPoint プレゼンテーション</vt:lpstr>
      <vt:lpstr>[底(縦横)]</vt:lpstr>
      <vt:lpstr>[底(楕円)]</vt:lpstr>
      <vt:lpstr>[側面]</vt:lpstr>
      <vt:lpstr>[追加品]</vt:lpstr>
      <vt:lpstr>[横ひも]</vt:lpstr>
      <vt:lpstr>[縦ひも]</vt:lpstr>
      <vt:lpstr>ひもリスト</vt:lpstr>
      <vt:lpstr>ソフトの実力は？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紙バンドの オリジナルレシピを作ろう</dc:title>
  <dc:creator>Microsoft アカウント</dc:creator>
  <cp:lastModifiedBy>Microsoft アカウント</cp:lastModifiedBy>
  <cp:revision>173</cp:revision>
  <dcterms:created xsi:type="dcterms:W3CDTF">2023-07-11T10:38:31Z</dcterms:created>
  <dcterms:modified xsi:type="dcterms:W3CDTF">2024-08-21T23:51:00Z</dcterms:modified>
</cp:coreProperties>
</file>