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57" r:id="rId4"/>
    <p:sldId id="332" r:id="rId5"/>
    <p:sldId id="329" r:id="rId6"/>
    <p:sldId id="330" r:id="rId7"/>
    <p:sldId id="335" r:id="rId8"/>
    <p:sldId id="286" r:id="rId9"/>
    <p:sldId id="331" r:id="rId10"/>
    <p:sldId id="339" r:id="rId11"/>
    <p:sldId id="340" r:id="rId12"/>
    <p:sldId id="344" r:id="rId13"/>
    <p:sldId id="343" r:id="rId14"/>
    <p:sldId id="341" r:id="rId15"/>
    <p:sldId id="287" r:id="rId16"/>
    <p:sldId id="333" r:id="rId17"/>
    <p:sldId id="336" r:id="rId18"/>
    <p:sldId id="337" r:id="rId19"/>
    <p:sldId id="338" r:id="rId20"/>
    <p:sldId id="304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59DB"/>
    <a:srgbClr val="FF0000"/>
    <a:srgbClr val="FFF4F3"/>
    <a:srgbClr val="FFAEA3"/>
    <a:srgbClr val="D90519"/>
    <a:srgbClr val="FFFFFF"/>
    <a:srgbClr val="FFFAEB"/>
    <a:srgbClr val="FFF2CC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7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04" y="29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53384-460A-43CB-9177-667CB0F320D1}" type="datetimeFigureOut">
              <a:rPr kumimoji="1" lang="ja-JP" altLang="en-US" smtClean="0"/>
              <a:t>2025/1/11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BBDCE-CCC0-4419-A75A-A2F532843C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143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7AA46-977D-43AC-9F4B-1290B7203FE0}" type="datetime1">
              <a:rPr kumimoji="1" lang="ja-JP" altLang="en-US" smtClean="0"/>
              <a:t>2025/1/11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98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6257-0D7E-43C5-8BD8-28C632F3D3CB}" type="datetime1">
              <a:rPr kumimoji="1" lang="ja-JP" altLang="en-US" smtClean="0"/>
              <a:t>2025/1/11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61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8BA9-167F-4512-BAD8-3787DA1C4B4D}" type="datetime1">
              <a:rPr kumimoji="1" lang="ja-JP" altLang="en-US" smtClean="0"/>
              <a:t>2025/1/11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053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2647" y="102479"/>
            <a:ext cx="11634281" cy="977291"/>
          </a:xfr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235413"/>
            <a:ext cx="10515600" cy="4941550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055F-2C96-450F-8DE3-BE2E8021E3D9}" type="datetime1">
              <a:rPr kumimoji="1" lang="ja-JP" altLang="en-US" smtClean="0"/>
              <a:t>2025/1/11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448800" y="647677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85355F05-21E0-44FA-B6D9-03F8BCA6895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1885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E716-BFF9-4A5A-8547-C4DA6374EA3B}" type="datetime1">
              <a:rPr kumimoji="1" lang="ja-JP" altLang="en-US" smtClean="0"/>
              <a:t>2025/1/11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23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0DCE-AEE1-4CCB-8F89-379A65B25B53}" type="datetime1">
              <a:rPr kumimoji="1" lang="ja-JP" altLang="en-US" smtClean="0"/>
              <a:t>2025/1/11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18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86B4-9BA5-41CC-9BF5-8A0524D4530A}" type="datetime1">
              <a:rPr kumimoji="1" lang="ja-JP" altLang="en-US" smtClean="0"/>
              <a:t>2025/1/11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26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670142"/>
          </a:xfrm>
        </p:spPr>
        <p:txBody>
          <a:bodyPr>
            <a:normAutofit/>
          </a:bodyPr>
          <a:lstStyle>
            <a:lvl1pPr>
              <a:defRPr sz="36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7BE9-C4BC-4E3A-B4F1-62D08C12AE1B}" type="datetime1">
              <a:rPr kumimoji="1" lang="ja-JP" altLang="en-US" smtClean="0"/>
              <a:t>2025/1/11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99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581D-600E-4538-9FD3-D7DA61ABF821}" type="datetime1">
              <a:rPr kumimoji="1" lang="ja-JP" altLang="en-US" smtClean="0"/>
              <a:t>2025/1/11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448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E38A-F37D-4F59-8A7A-09B7491A0F0E}" type="datetime1">
              <a:rPr kumimoji="1" lang="ja-JP" altLang="en-US" smtClean="0"/>
              <a:t>2025/1/11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34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8537-79B1-4984-81D5-8821730174C0}" type="datetime1">
              <a:rPr kumimoji="1" lang="ja-JP" altLang="en-US" smtClean="0"/>
              <a:t>2025/1/11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86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525EC-F673-4F48-B181-61B14122F957}" type="datetime1">
              <a:rPr kumimoji="1" lang="ja-JP" altLang="en-US" smtClean="0"/>
              <a:t>2025/1/11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F58BA-6259-4F91-ABB0-633A0A655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77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labo.com/CraftBand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31321" y="1122363"/>
            <a:ext cx="11283351" cy="2387600"/>
          </a:xfrm>
          <a:solidFill>
            <a:srgbClr val="FFF4F3"/>
          </a:solidFill>
        </p:spPr>
        <p:txBody>
          <a:bodyPr>
            <a:normAutofit fontScale="90000"/>
          </a:bodyPr>
          <a:lstStyle/>
          <a:p>
            <a:r>
              <a:rPr lang="ja-JP" altLang="en-US" sz="5300" dirty="0">
                <a:solidFill>
                  <a:schemeClr val="accent5">
                    <a:lumMod val="75000"/>
                  </a:schemeClr>
                </a:solidFill>
              </a:rPr>
              <a:t>パソコン</a:t>
            </a:r>
            <a:r>
              <a:rPr lang="ja-JP" altLang="en-US" sz="5300" dirty="0" smtClean="0">
                <a:solidFill>
                  <a:schemeClr val="accent5">
                    <a:lumMod val="75000"/>
                  </a:schemeClr>
                </a:solidFill>
              </a:rPr>
              <a:t>を使って</a:t>
            </a: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sz="7300" dirty="0" smtClean="0">
                <a:solidFill>
                  <a:srgbClr val="F959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メッシュワークの模様</a:t>
            </a:r>
            <a:r>
              <a:rPr lang="ja-JP" altLang="en-US" dirty="0" smtClean="0">
                <a:solidFill>
                  <a:schemeClr val="accent5">
                    <a:lumMod val="75000"/>
                  </a:schemeClr>
                </a:solidFill>
              </a:rPr>
              <a:t>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5300" dirty="0" smtClean="0">
                <a:solidFill>
                  <a:schemeClr val="accent5">
                    <a:lumMod val="75000"/>
                  </a:schemeClr>
                </a:solidFill>
              </a:rPr>
              <a:t>デザインしよう</a:t>
            </a:r>
            <a:endParaRPr kumimoji="1" lang="ja-JP" altLang="en-US" sz="53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15733"/>
          </a:xfrm>
        </p:spPr>
        <p:txBody>
          <a:bodyPr>
            <a:noAutofit/>
          </a:bodyPr>
          <a:lstStyle/>
          <a:p>
            <a:endParaRPr kumimoji="1" lang="en-US" altLang="ja-JP" sz="3200" dirty="0"/>
          </a:p>
          <a:p>
            <a:r>
              <a:rPr lang="en-US" altLang="ja-JP" sz="3200" dirty="0" smtClean="0"/>
              <a:t>2025/1/13</a:t>
            </a:r>
          </a:p>
          <a:p>
            <a:endParaRPr lang="en-US" altLang="ja-JP" sz="3200" dirty="0" smtClean="0"/>
          </a:p>
          <a:p>
            <a:r>
              <a:rPr kumimoji="1" lang="ja-JP" altLang="en-US" sz="3200" dirty="0" smtClean="0"/>
              <a:t>講師</a:t>
            </a:r>
            <a:r>
              <a:rPr kumimoji="1" lang="en-US" altLang="ja-JP" sz="3200" dirty="0" smtClean="0"/>
              <a:t>: </a:t>
            </a:r>
            <a:r>
              <a:rPr kumimoji="1" lang="ja-JP" altLang="en-US" sz="3200" dirty="0" smtClean="0"/>
              <a:t>榛沢美保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91346" y="537588"/>
            <a:ext cx="4871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令和</a:t>
            </a:r>
            <a:r>
              <a:rPr lang="en-US" altLang="ja-JP" sz="3200" dirty="0" smtClean="0"/>
              <a:t>6</a:t>
            </a:r>
            <a:r>
              <a:rPr lang="ja-JP" altLang="en-US" sz="3200" dirty="0" smtClean="0"/>
              <a:t>年度後期</a:t>
            </a:r>
            <a:r>
              <a:rPr lang="ja-JP" altLang="en-US" sz="3200" dirty="0" err="1" smtClean="0"/>
              <a:t>りぶら</a:t>
            </a:r>
            <a:r>
              <a:rPr lang="ja-JP" altLang="en-US" sz="3200" dirty="0" smtClean="0"/>
              <a:t>講座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34012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ベースタブ</a:t>
            </a:r>
            <a:r>
              <a:rPr kumimoji="1" lang="en-US" altLang="ja-JP" dirty="0" smtClean="0"/>
              <a:t>:</a:t>
            </a:r>
            <a:r>
              <a:rPr kumimoji="1" lang="en-US" altLang="ja-JP" dirty="0" err="1" smtClean="0"/>
              <a:t>CraftBandSquare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pic>
        <p:nvPicPr>
          <p:cNvPr id="1026" name="Picture 2" descr="C:\Users\miho\AppData\Local\Temp\tmp27E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925" y="866949"/>
            <a:ext cx="4879320" cy="517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28" y="1511542"/>
            <a:ext cx="5132993" cy="4039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角丸四角形 8"/>
          <p:cNvSpPr/>
          <p:nvPr/>
        </p:nvSpPr>
        <p:spPr>
          <a:xfrm>
            <a:off x="745932" y="2839698"/>
            <a:ext cx="1635130" cy="283748"/>
          </a:xfrm>
          <a:prstGeom prst="roundRect">
            <a:avLst>
              <a:gd name="adj" fmla="val 42632"/>
            </a:avLst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2665267" y="3690723"/>
            <a:ext cx="1635130" cy="283748"/>
          </a:xfrm>
          <a:prstGeom prst="roundRect">
            <a:avLst>
              <a:gd name="adj" fmla="val 42632"/>
            </a:avLst>
          </a:prstGeom>
          <a:noFill/>
          <a:ln w="190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中かっこ 7"/>
          <p:cNvSpPr/>
          <p:nvPr/>
        </p:nvSpPr>
        <p:spPr>
          <a:xfrm>
            <a:off x="10261705" y="2692067"/>
            <a:ext cx="466640" cy="1539090"/>
          </a:xfrm>
          <a:prstGeom prst="rightBrace">
            <a:avLst>
              <a:gd name="adj1" fmla="val 34690"/>
              <a:gd name="adj2" fmla="val 5000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F0"/>
              </a:solidFill>
            </a:endParaRPr>
          </a:p>
        </p:txBody>
      </p:sp>
      <p:sp>
        <p:nvSpPr>
          <p:cNvPr id="12" name="右中かっこ 11"/>
          <p:cNvSpPr/>
          <p:nvPr/>
        </p:nvSpPr>
        <p:spPr>
          <a:xfrm rot="5400000">
            <a:off x="8166661" y="5141415"/>
            <a:ext cx="343702" cy="1162617"/>
          </a:xfrm>
          <a:prstGeom prst="rightBrace">
            <a:avLst>
              <a:gd name="adj1" fmla="val 34690"/>
              <a:gd name="adj2" fmla="val 50000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中かっこ 12"/>
          <p:cNvSpPr/>
          <p:nvPr/>
        </p:nvSpPr>
        <p:spPr>
          <a:xfrm>
            <a:off x="8919821" y="1841041"/>
            <a:ext cx="353473" cy="851026"/>
          </a:xfrm>
          <a:prstGeom prst="rightBrace">
            <a:avLst>
              <a:gd name="adj1" fmla="val 34690"/>
              <a:gd name="adj2" fmla="val 50000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718933" y="3822971"/>
            <a:ext cx="1481059" cy="283748"/>
          </a:xfrm>
          <a:prstGeom prst="roundRect">
            <a:avLst>
              <a:gd name="adj" fmla="val 42632"/>
            </a:avLst>
          </a:prstGeom>
          <a:noFill/>
          <a:ln w="1905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28842" y="5945708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C000"/>
                </a:solidFill>
              </a:rPr>
              <a:t>縦ひも</a:t>
            </a:r>
            <a:r>
              <a:rPr lang="ja-JP" altLang="en-US" dirty="0" smtClean="0">
                <a:solidFill>
                  <a:srgbClr val="FFC000"/>
                </a:solidFill>
              </a:rPr>
              <a:t>の本数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273294" y="2081888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92D050"/>
                </a:solidFill>
              </a:rPr>
              <a:t>側面</a:t>
            </a:r>
            <a:r>
              <a:rPr lang="ja-JP" altLang="en-US" dirty="0" smtClean="0">
                <a:solidFill>
                  <a:srgbClr val="92D050"/>
                </a:solidFill>
              </a:rPr>
              <a:t>の編み</a:t>
            </a:r>
            <a:r>
              <a:rPr lang="ja-JP" altLang="en-US" dirty="0" err="1" smtClean="0">
                <a:solidFill>
                  <a:srgbClr val="92D050"/>
                </a:solidFill>
              </a:rPr>
              <a:t>ひも</a:t>
            </a:r>
            <a:r>
              <a:rPr lang="ja-JP" altLang="en-US" dirty="0" smtClean="0">
                <a:solidFill>
                  <a:srgbClr val="92D050"/>
                </a:solidFill>
              </a:rPr>
              <a:t>数</a:t>
            </a:r>
            <a:endParaRPr kumimoji="1" lang="ja-JP" altLang="en-US" dirty="0">
              <a:solidFill>
                <a:srgbClr val="92D05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728345" y="3185808"/>
            <a:ext cx="1063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B0F0"/>
                </a:solidFill>
              </a:rPr>
              <a:t>横ひもの</a:t>
            </a:r>
          </a:p>
          <a:p>
            <a:r>
              <a:rPr lang="ja-JP" altLang="en-US" dirty="0" smtClean="0">
                <a:solidFill>
                  <a:srgbClr val="00B0F0"/>
                </a:solidFill>
              </a:rPr>
              <a:t>本数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4300397" y="3974471"/>
            <a:ext cx="3328445" cy="1486050"/>
          </a:xfrm>
          <a:prstGeom prst="straightConnector1">
            <a:avLst/>
          </a:prstGeom>
          <a:ln>
            <a:solidFill>
              <a:srgbClr val="FFC0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2458212" y="2981572"/>
            <a:ext cx="7952242" cy="472047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2199992" y="2204034"/>
            <a:ext cx="6879081" cy="1744791"/>
          </a:xfrm>
          <a:prstGeom prst="straightConnector1">
            <a:avLst/>
          </a:prstGeom>
          <a:ln>
            <a:solidFill>
              <a:srgbClr val="92D05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044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ベースタブ</a:t>
            </a:r>
            <a:r>
              <a:rPr lang="en-US" altLang="ja-JP" dirty="0"/>
              <a:t>: </a:t>
            </a:r>
            <a:r>
              <a:rPr kumimoji="1" lang="en-US" altLang="ja-JP" dirty="0" smtClean="0"/>
              <a:t>CraftBandSquare45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20" y="1497275"/>
            <a:ext cx="5175016" cy="4037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miho\AppData\Local\Temp\tmpAF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077" y="853666"/>
            <a:ext cx="4673472" cy="467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753695" y="2853965"/>
            <a:ext cx="1635130" cy="283748"/>
          </a:xfrm>
          <a:prstGeom prst="roundRect">
            <a:avLst>
              <a:gd name="adj" fmla="val 42632"/>
            </a:avLst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666632" y="3613086"/>
            <a:ext cx="1635130" cy="283748"/>
          </a:xfrm>
          <a:prstGeom prst="roundRect">
            <a:avLst>
              <a:gd name="adj" fmla="val 42632"/>
            </a:avLst>
          </a:prstGeom>
          <a:noFill/>
          <a:ln w="190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中かっこ 9"/>
          <p:cNvSpPr/>
          <p:nvPr/>
        </p:nvSpPr>
        <p:spPr>
          <a:xfrm rot="13339175">
            <a:off x="6980750" y="1402360"/>
            <a:ext cx="466640" cy="1359054"/>
          </a:xfrm>
          <a:prstGeom prst="rightBrace">
            <a:avLst>
              <a:gd name="adj1" fmla="val 34690"/>
              <a:gd name="adj2" fmla="val 5000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F0"/>
              </a:solidFill>
            </a:endParaRPr>
          </a:p>
        </p:txBody>
      </p:sp>
      <p:sp>
        <p:nvSpPr>
          <p:cNvPr id="11" name="右中かっこ 10"/>
          <p:cNvSpPr/>
          <p:nvPr/>
        </p:nvSpPr>
        <p:spPr>
          <a:xfrm rot="8120588">
            <a:off x="7481820" y="3401170"/>
            <a:ext cx="343702" cy="1103982"/>
          </a:xfrm>
          <a:prstGeom prst="rightBrace">
            <a:avLst>
              <a:gd name="adj1" fmla="val 34690"/>
              <a:gd name="adj2" fmla="val 50000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中かっこ 11"/>
          <p:cNvSpPr/>
          <p:nvPr/>
        </p:nvSpPr>
        <p:spPr>
          <a:xfrm rot="2798834">
            <a:off x="9491013" y="2567714"/>
            <a:ext cx="290486" cy="762892"/>
          </a:xfrm>
          <a:prstGeom prst="rightBrace">
            <a:avLst>
              <a:gd name="adj1" fmla="val 34690"/>
              <a:gd name="adj2" fmla="val 50000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726992" y="3974017"/>
            <a:ext cx="1481059" cy="283748"/>
          </a:xfrm>
          <a:prstGeom prst="roundRect">
            <a:avLst>
              <a:gd name="adj" fmla="val 42632"/>
            </a:avLst>
          </a:prstGeom>
          <a:noFill/>
          <a:ln w="1905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66077" y="411589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C000"/>
                </a:solidFill>
              </a:rPr>
              <a:t>縦の四角数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013327" y="2368673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92D050"/>
                </a:solidFill>
              </a:rPr>
              <a:t>高さ</a:t>
            </a:r>
            <a:r>
              <a:rPr lang="ja-JP" altLang="en-US" dirty="0" smtClean="0">
                <a:solidFill>
                  <a:srgbClr val="92D050"/>
                </a:solidFill>
              </a:rPr>
              <a:t>の四角数</a:t>
            </a:r>
            <a:endParaRPr kumimoji="1" lang="ja-JP" altLang="en-US" dirty="0">
              <a:solidFill>
                <a:srgbClr val="92D05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117410" y="1547264"/>
            <a:ext cx="1404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00B0F0"/>
                </a:solidFill>
              </a:rPr>
              <a:t>横の四角数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7" name="右中かっこ 6"/>
          <p:cNvSpPr/>
          <p:nvPr/>
        </p:nvSpPr>
        <p:spPr>
          <a:xfrm rot="5400000">
            <a:off x="8202581" y="4365389"/>
            <a:ext cx="400463" cy="1737105"/>
          </a:xfrm>
          <a:prstGeom prst="rightBrace">
            <a:avLst>
              <a:gd name="adj1" fmla="val 2491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645233" y="5434173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横ひもの本数</a:t>
            </a:r>
            <a:endParaRPr kumimoji="1" lang="ja-JP" altLang="en-US" dirty="0"/>
          </a:p>
        </p:txBody>
      </p:sp>
      <p:sp>
        <p:nvSpPr>
          <p:cNvPr id="19" name="右中かっこ 18"/>
          <p:cNvSpPr/>
          <p:nvPr/>
        </p:nvSpPr>
        <p:spPr>
          <a:xfrm>
            <a:off x="11428423" y="2321849"/>
            <a:ext cx="400463" cy="1737105"/>
          </a:xfrm>
          <a:prstGeom prst="rightBrace">
            <a:avLst>
              <a:gd name="adj1" fmla="val 2491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515600" y="3385628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縦</a:t>
            </a:r>
            <a:r>
              <a:rPr kumimoji="1" lang="ja-JP" altLang="en-US" dirty="0" smtClean="0"/>
              <a:t>ひもの本数</a:t>
            </a:r>
            <a:endParaRPr kumimoji="1" lang="ja-JP" altLang="en-US" dirty="0"/>
          </a:p>
        </p:txBody>
      </p:sp>
      <p:cxnSp>
        <p:nvCxnSpPr>
          <p:cNvPr id="21" name="直線矢印コネクタ 20"/>
          <p:cNvCxnSpPr>
            <a:endCxn id="14" idx="1"/>
          </p:cNvCxnSpPr>
          <p:nvPr/>
        </p:nvCxnSpPr>
        <p:spPr>
          <a:xfrm>
            <a:off x="4316788" y="3843106"/>
            <a:ext cx="1749289" cy="457451"/>
          </a:xfrm>
          <a:prstGeom prst="straightConnector1">
            <a:avLst/>
          </a:prstGeom>
          <a:ln>
            <a:solidFill>
              <a:srgbClr val="FFC0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2425407" y="1840848"/>
            <a:ext cx="3747582" cy="1191404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2195071" y="2901390"/>
            <a:ext cx="7363599" cy="1171234"/>
          </a:xfrm>
          <a:prstGeom prst="straightConnector1">
            <a:avLst/>
          </a:prstGeom>
          <a:ln>
            <a:solidFill>
              <a:srgbClr val="92D05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endCxn id="17" idx="1"/>
          </p:cNvCxnSpPr>
          <p:nvPr/>
        </p:nvCxnSpPr>
        <p:spPr>
          <a:xfrm>
            <a:off x="2040939" y="3245386"/>
            <a:ext cx="5604294" cy="237345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V="1">
            <a:off x="4017597" y="3570294"/>
            <a:ext cx="6498003" cy="41052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21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29" y="1255593"/>
            <a:ext cx="5001780" cy="3795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Users\miho\AppData\Local\Temp\tmp9B4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73" y="3572874"/>
            <a:ext cx="3494168" cy="301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miho\AppData\Local\Temp\tmp9433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691" y="99343"/>
            <a:ext cx="3761112" cy="30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ベースタブ</a:t>
            </a:r>
            <a:r>
              <a:rPr lang="en-US" altLang="ja-JP" dirty="0"/>
              <a:t>: </a:t>
            </a:r>
            <a:r>
              <a:rPr kumimoji="1" lang="en-US" altLang="ja-JP" dirty="0" err="1" smtClean="0"/>
              <a:t>CraftBandHexagon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/>
          <a:srcRect l="41151" t="31301" r="14405" b="49439"/>
          <a:stretch/>
        </p:blipFill>
        <p:spPr>
          <a:xfrm>
            <a:off x="2632686" y="5360165"/>
            <a:ext cx="2269058" cy="746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角丸四角形 7"/>
          <p:cNvSpPr/>
          <p:nvPr/>
        </p:nvSpPr>
        <p:spPr>
          <a:xfrm>
            <a:off x="424612" y="2429357"/>
            <a:ext cx="1635130" cy="283748"/>
          </a:xfrm>
          <a:prstGeom prst="roundRect">
            <a:avLst>
              <a:gd name="adj" fmla="val 42632"/>
            </a:avLst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287274" y="3207935"/>
            <a:ext cx="1635130" cy="283748"/>
          </a:xfrm>
          <a:prstGeom prst="roundRect">
            <a:avLst>
              <a:gd name="adj" fmla="val 42632"/>
            </a:avLst>
          </a:prstGeom>
          <a:noFill/>
          <a:ln w="190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中かっこ 9"/>
          <p:cNvSpPr/>
          <p:nvPr/>
        </p:nvSpPr>
        <p:spPr>
          <a:xfrm>
            <a:off x="10125499" y="1204386"/>
            <a:ext cx="466640" cy="877502"/>
          </a:xfrm>
          <a:prstGeom prst="rightBrace">
            <a:avLst>
              <a:gd name="adj1" fmla="val 34690"/>
              <a:gd name="adj2" fmla="val 5000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F0"/>
              </a:solidFill>
            </a:endParaRPr>
          </a:p>
        </p:txBody>
      </p:sp>
      <p:sp>
        <p:nvSpPr>
          <p:cNvPr id="11" name="右中かっこ 10"/>
          <p:cNvSpPr/>
          <p:nvPr/>
        </p:nvSpPr>
        <p:spPr>
          <a:xfrm rot="3671843">
            <a:off x="9012122" y="2323391"/>
            <a:ext cx="343702" cy="1162617"/>
          </a:xfrm>
          <a:prstGeom prst="rightBrace">
            <a:avLst>
              <a:gd name="adj1" fmla="val 34690"/>
              <a:gd name="adj2" fmla="val 50000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中かっこ 11"/>
          <p:cNvSpPr/>
          <p:nvPr/>
        </p:nvSpPr>
        <p:spPr>
          <a:xfrm>
            <a:off x="8902336" y="478465"/>
            <a:ext cx="353473" cy="748682"/>
          </a:xfrm>
          <a:prstGeom prst="rightBrace">
            <a:avLst>
              <a:gd name="adj1" fmla="val 34690"/>
              <a:gd name="adj2" fmla="val 50000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501647" y="3292279"/>
            <a:ext cx="1481059" cy="283748"/>
          </a:xfrm>
          <a:prstGeom prst="roundRect">
            <a:avLst>
              <a:gd name="adj" fmla="val 42632"/>
            </a:avLst>
          </a:prstGeom>
          <a:noFill/>
          <a:ln w="1905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391114" y="6088540"/>
            <a:ext cx="1741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FFC000"/>
                </a:solidFill>
              </a:rPr>
              <a:t>斜めひもの本数</a:t>
            </a:r>
          </a:p>
          <a:p>
            <a:pPr algn="ctr"/>
            <a:r>
              <a:rPr kumimoji="1" lang="en-US" altLang="ja-JP" dirty="0" smtClean="0">
                <a:solidFill>
                  <a:srgbClr val="FFC000"/>
                </a:solidFill>
              </a:rPr>
              <a:t>(</a:t>
            </a:r>
            <a:r>
              <a:rPr kumimoji="1" lang="ja-JP" altLang="en-US" dirty="0" smtClean="0">
                <a:solidFill>
                  <a:srgbClr val="FFC000"/>
                </a:solidFill>
              </a:rPr>
              <a:t>同数</a:t>
            </a:r>
            <a:r>
              <a:rPr kumimoji="1" lang="en-US" altLang="ja-JP" dirty="0" smtClean="0">
                <a:solidFill>
                  <a:srgbClr val="FFC000"/>
                </a:solidFill>
              </a:rPr>
              <a:t>)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527188" y="496089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92D050"/>
                </a:solidFill>
              </a:rPr>
              <a:t>側面</a:t>
            </a:r>
            <a:r>
              <a:rPr lang="ja-JP" altLang="en-US" dirty="0" smtClean="0">
                <a:solidFill>
                  <a:srgbClr val="92D050"/>
                </a:solidFill>
              </a:rPr>
              <a:t>の編み</a:t>
            </a:r>
            <a:r>
              <a:rPr lang="ja-JP" altLang="en-US" dirty="0" err="1" smtClean="0">
                <a:solidFill>
                  <a:srgbClr val="92D050"/>
                </a:solidFill>
              </a:rPr>
              <a:t>ひも</a:t>
            </a:r>
            <a:r>
              <a:rPr lang="ja-JP" altLang="en-US" dirty="0" smtClean="0">
                <a:solidFill>
                  <a:srgbClr val="92D050"/>
                </a:solidFill>
              </a:rPr>
              <a:t>数</a:t>
            </a:r>
            <a:endParaRPr kumimoji="1" lang="ja-JP" altLang="en-US" dirty="0">
              <a:solidFill>
                <a:srgbClr val="92D05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592138" y="1420965"/>
            <a:ext cx="1557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00B0F0"/>
                </a:solidFill>
              </a:rPr>
              <a:t>横ひもの本数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21" name="右中かっこ 20"/>
          <p:cNvSpPr/>
          <p:nvPr/>
        </p:nvSpPr>
        <p:spPr>
          <a:xfrm>
            <a:off x="9881693" y="4655494"/>
            <a:ext cx="466640" cy="877502"/>
          </a:xfrm>
          <a:prstGeom prst="rightBrace">
            <a:avLst>
              <a:gd name="adj1" fmla="val 34690"/>
              <a:gd name="adj2" fmla="val 5000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F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471470" y="4896825"/>
            <a:ext cx="1557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00B0F0"/>
                </a:solidFill>
              </a:rPr>
              <a:t>横ひもの本数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23" name="右中かっこ 22"/>
          <p:cNvSpPr/>
          <p:nvPr/>
        </p:nvSpPr>
        <p:spPr>
          <a:xfrm rot="3671843">
            <a:off x="9108406" y="5796954"/>
            <a:ext cx="343702" cy="798178"/>
          </a:xfrm>
          <a:prstGeom prst="rightBrace">
            <a:avLst>
              <a:gd name="adj1" fmla="val 34690"/>
              <a:gd name="adj2" fmla="val 50000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中かっこ 23"/>
          <p:cNvSpPr/>
          <p:nvPr/>
        </p:nvSpPr>
        <p:spPr>
          <a:xfrm rot="17928157" flipH="1">
            <a:off x="7545502" y="2271453"/>
            <a:ext cx="343702" cy="1162617"/>
          </a:xfrm>
          <a:prstGeom prst="rightBrace">
            <a:avLst>
              <a:gd name="adj1" fmla="val 34690"/>
              <a:gd name="adj2" fmla="val 50000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中かっこ 24"/>
          <p:cNvSpPr/>
          <p:nvPr/>
        </p:nvSpPr>
        <p:spPr>
          <a:xfrm rot="17928157" flipH="1">
            <a:off x="7635435" y="5784157"/>
            <a:ext cx="343702" cy="798178"/>
          </a:xfrm>
          <a:prstGeom prst="rightBrace">
            <a:avLst>
              <a:gd name="adj1" fmla="val 34690"/>
              <a:gd name="adj2" fmla="val 50000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849990" y="6133705"/>
            <a:ext cx="1741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FFC000"/>
                </a:solidFill>
              </a:rPr>
              <a:t>斜めひもの本数</a:t>
            </a:r>
          </a:p>
          <a:p>
            <a:pPr algn="ctr"/>
            <a:r>
              <a:rPr kumimoji="1" lang="en-US" altLang="ja-JP" dirty="0" smtClean="0">
                <a:solidFill>
                  <a:srgbClr val="FFC000"/>
                </a:solidFill>
              </a:rPr>
              <a:t>(</a:t>
            </a:r>
            <a:r>
              <a:rPr kumimoji="1" lang="ja-JP" altLang="en-US" dirty="0" smtClean="0">
                <a:solidFill>
                  <a:srgbClr val="FFC000"/>
                </a:solidFill>
              </a:rPr>
              <a:t>同数</a:t>
            </a:r>
            <a:r>
              <a:rPr kumimoji="1" lang="en-US" altLang="ja-JP" dirty="0" smtClean="0">
                <a:solidFill>
                  <a:srgbClr val="FFC000"/>
                </a:solidFill>
              </a:rPr>
              <a:t>)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111609" y="3071325"/>
            <a:ext cx="1741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FFC000"/>
                </a:solidFill>
              </a:rPr>
              <a:t>斜めひもの本数</a:t>
            </a:r>
          </a:p>
          <a:p>
            <a:pPr algn="ctr"/>
            <a:r>
              <a:rPr kumimoji="1" lang="en-US" altLang="ja-JP" dirty="0" smtClean="0">
                <a:solidFill>
                  <a:srgbClr val="FFC000"/>
                </a:solidFill>
              </a:rPr>
              <a:t>(</a:t>
            </a:r>
            <a:r>
              <a:rPr kumimoji="1" lang="ja-JP" altLang="en-US" dirty="0" smtClean="0">
                <a:solidFill>
                  <a:srgbClr val="FFC000"/>
                </a:solidFill>
              </a:rPr>
              <a:t>同数</a:t>
            </a:r>
            <a:r>
              <a:rPr kumimoji="1" lang="en-US" altLang="ja-JP" dirty="0" smtClean="0">
                <a:solidFill>
                  <a:srgbClr val="FFC000"/>
                </a:solidFill>
              </a:rPr>
              <a:t>)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240123" y="3079512"/>
            <a:ext cx="1741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FFC000"/>
                </a:solidFill>
              </a:rPr>
              <a:t>斜めひもの本数</a:t>
            </a:r>
          </a:p>
          <a:p>
            <a:pPr algn="ctr"/>
            <a:r>
              <a:rPr kumimoji="1" lang="en-US" altLang="ja-JP" dirty="0" smtClean="0">
                <a:solidFill>
                  <a:srgbClr val="FFC000"/>
                </a:solidFill>
              </a:rPr>
              <a:t>(</a:t>
            </a:r>
            <a:r>
              <a:rPr kumimoji="1" lang="ja-JP" altLang="en-US" dirty="0" smtClean="0">
                <a:solidFill>
                  <a:srgbClr val="FFC000"/>
                </a:solidFill>
              </a:rPr>
              <a:t>同数</a:t>
            </a:r>
            <a:r>
              <a:rPr kumimoji="1" lang="en-US" altLang="ja-JP" dirty="0" smtClean="0">
                <a:solidFill>
                  <a:srgbClr val="FFC000"/>
                </a:solidFill>
              </a:rPr>
              <a:t>)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29" name="右中かっこ 28"/>
          <p:cNvSpPr/>
          <p:nvPr/>
        </p:nvSpPr>
        <p:spPr>
          <a:xfrm>
            <a:off x="8953608" y="3999962"/>
            <a:ext cx="353473" cy="683368"/>
          </a:xfrm>
          <a:prstGeom prst="rightBrace">
            <a:avLst>
              <a:gd name="adj1" fmla="val 34690"/>
              <a:gd name="adj2" fmla="val 50000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9422042" y="4090322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92D050"/>
                </a:solidFill>
              </a:rPr>
              <a:t>側面</a:t>
            </a:r>
            <a:r>
              <a:rPr lang="ja-JP" altLang="en-US" dirty="0" smtClean="0">
                <a:solidFill>
                  <a:srgbClr val="92D050"/>
                </a:solidFill>
              </a:rPr>
              <a:t>の編み</a:t>
            </a:r>
            <a:r>
              <a:rPr lang="ja-JP" altLang="en-US" dirty="0" err="1" smtClean="0">
                <a:solidFill>
                  <a:srgbClr val="92D050"/>
                </a:solidFill>
              </a:rPr>
              <a:t>ひも</a:t>
            </a:r>
            <a:r>
              <a:rPr lang="ja-JP" altLang="en-US" dirty="0" smtClean="0">
                <a:solidFill>
                  <a:srgbClr val="92D050"/>
                </a:solidFill>
              </a:rPr>
              <a:t>数</a:t>
            </a:r>
            <a:endParaRPr kumimoji="1" lang="ja-JP" altLang="en-US" dirty="0">
              <a:solidFill>
                <a:srgbClr val="92D050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429319" y="2515153"/>
            <a:ext cx="2115879" cy="572535"/>
          </a:xfrm>
          <a:prstGeom prst="roundRect">
            <a:avLst/>
          </a:prstGeom>
          <a:noFill/>
          <a:ln w="19050">
            <a:solidFill>
              <a:srgbClr val="F959D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2744124" y="5446963"/>
            <a:ext cx="2115879" cy="572535"/>
          </a:xfrm>
          <a:prstGeom prst="roundRect">
            <a:avLst/>
          </a:prstGeom>
          <a:noFill/>
          <a:ln w="19050">
            <a:solidFill>
              <a:srgbClr val="F959D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4" name="左矢印 33"/>
          <p:cNvSpPr/>
          <p:nvPr/>
        </p:nvSpPr>
        <p:spPr>
          <a:xfrm rot="9925289">
            <a:off x="4988055" y="2107930"/>
            <a:ext cx="1546124" cy="547357"/>
          </a:xfrm>
          <a:prstGeom prst="leftArrow">
            <a:avLst>
              <a:gd name="adj1" fmla="val 38450"/>
              <a:gd name="adj2" fmla="val 134095"/>
            </a:avLst>
          </a:prstGeom>
          <a:solidFill>
            <a:srgbClr val="F959DB">
              <a:alpha val="30196"/>
            </a:srgbClr>
          </a:solidFill>
          <a:ln w="28575">
            <a:solidFill>
              <a:srgbClr val="F95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左矢印 34"/>
          <p:cNvSpPr/>
          <p:nvPr/>
        </p:nvSpPr>
        <p:spPr>
          <a:xfrm rot="9925289">
            <a:off x="5050626" y="5280017"/>
            <a:ext cx="1546124" cy="547357"/>
          </a:xfrm>
          <a:prstGeom prst="leftArrow">
            <a:avLst>
              <a:gd name="adj1" fmla="val 38450"/>
              <a:gd name="adj2" fmla="val 134095"/>
            </a:avLst>
          </a:prstGeom>
          <a:solidFill>
            <a:srgbClr val="F959DB">
              <a:alpha val="30196"/>
            </a:srgbClr>
          </a:solidFill>
          <a:ln w="28575">
            <a:solidFill>
              <a:srgbClr val="F95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925046" y="1360539"/>
            <a:ext cx="179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>
                <a:solidFill>
                  <a:srgbClr val="F959DB"/>
                </a:solidFill>
              </a:rPr>
              <a:t>六つ目の</a:t>
            </a:r>
            <a:r>
              <a:rPr lang="ja-JP" altLang="en-US" dirty="0" smtClean="0">
                <a:solidFill>
                  <a:srgbClr val="F959DB"/>
                </a:solidFill>
              </a:rPr>
              <a:t>高さ</a:t>
            </a:r>
            <a:r>
              <a:rPr lang="en-US" altLang="ja-JP" dirty="0" smtClean="0">
                <a:solidFill>
                  <a:srgbClr val="F959DB"/>
                </a:solidFill>
              </a:rPr>
              <a:t>:</a:t>
            </a:r>
            <a:r>
              <a:rPr lang="ja-JP" altLang="en-US" dirty="0" smtClean="0">
                <a:solidFill>
                  <a:srgbClr val="F959DB"/>
                </a:solidFill>
              </a:rPr>
              <a:t>有</a:t>
            </a:r>
          </a:p>
          <a:p>
            <a:pPr algn="ctr"/>
            <a:r>
              <a:rPr kumimoji="1" lang="ja-JP" altLang="en-US" dirty="0" smtClean="0">
                <a:solidFill>
                  <a:srgbClr val="F959DB"/>
                </a:solidFill>
              </a:rPr>
              <a:t>巴</a:t>
            </a:r>
            <a:r>
              <a:rPr kumimoji="1" lang="en-US" altLang="ja-JP" dirty="0" smtClean="0">
                <a:solidFill>
                  <a:srgbClr val="F959DB"/>
                </a:solidFill>
              </a:rPr>
              <a:t>(3</a:t>
            </a:r>
            <a:r>
              <a:rPr kumimoji="1" lang="ja-JP" altLang="en-US" dirty="0" smtClean="0">
                <a:solidFill>
                  <a:srgbClr val="F959DB"/>
                </a:solidFill>
              </a:rPr>
              <a:t>すくみ</a:t>
            </a:r>
            <a:r>
              <a:rPr kumimoji="1" lang="en-US" altLang="ja-JP" dirty="0" smtClean="0">
                <a:solidFill>
                  <a:srgbClr val="FFC000"/>
                </a:solidFill>
              </a:rPr>
              <a:t>)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192491" y="4604099"/>
            <a:ext cx="179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>
                <a:solidFill>
                  <a:srgbClr val="F959DB"/>
                </a:solidFill>
              </a:rPr>
              <a:t>六つ目の</a:t>
            </a:r>
            <a:r>
              <a:rPr lang="ja-JP" altLang="en-US" dirty="0" smtClean="0">
                <a:solidFill>
                  <a:srgbClr val="F959DB"/>
                </a:solidFill>
              </a:rPr>
              <a:t>高さ</a:t>
            </a:r>
            <a:r>
              <a:rPr lang="en-US" altLang="ja-JP" dirty="0" smtClean="0">
                <a:solidFill>
                  <a:srgbClr val="F959DB"/>
                </a:solidFill>
              </a:rPr>
              <a:t>:</a:t>
            </a:r>
            <a:r>
              <a:rPr lang="ja-JP" altLang="en-US" dirty="0" smtClean="0">
                <a:solidFill>
                  <a:srgbClr val="F959DB"/>
                </a:solidFill>
              </a:rPr>
              <a:t>無</a:t>
            </a:r>
          </a:p>
          <a:p>
            <a:pPr algn="ctr"/>
            <a:r>
              <a:rPr kumimoji="1" lang="ja-JP" altLang="en-US" dirty="0" smtClean="0">
                <a:solidFill>
                  <a:srgbClr val="F959DB"/>
                </a:solidFill>
              </a:rPr>
              <a:t>鉄線</a:t>
            </a:r>
            <a:r>
              <a:rPr kumimoji="1" lang="en-US" altLang="ja-JP" dirty="0" smtClean="0">
                <a:solidFill>
                  <a:srgbClr val="F959DB"/>
                </a:solidFill>
              </a:rPr>
              <a:t>(3</a:t>
            </a:r>
            <a:r>
              <a:rPr kumimoji="1" lang="ja-JP" altLang="en-US" dirty="0" smtClean="0">
                <a:solidFill>
                  <a:srgbClr val="F959DB"/>
                </a:solidFill>
              </a:rPr>
              <a:t>軸織</a:t>
            </a:r>
            <a:r>
              <a:rPr kumimoji="1" lang="en-US" altLang="ja-JP" dirty="0" smtClean="0">
                <a:solidFill>
                  <a:srgbClr val="FFC000"/>
                </a:solidFill>
              </a:rPr>
              <a:t>)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8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ベースタブ</a:t>
            </a:r>
            <a:r>
              <a:rPr lang="en-US" altLang="ja-JP" dirty="0"/>
              <a:t>: </a:t>
            </a:r>
            <a:r>
              <a:rPr kumimoji="1" lang="en-US" altLang="ja-JP" dirty="0" err="1" smtClean="0"/>
              <a:t>CraftBandMesh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参考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82" y="1542238"/>
            <a:ext cx="5479244" cy="4146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miho\AppData\Local\Temp\tmpC04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202" y="1307062"/>
            <a:ext cx="4510369" cy="400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718933" y="2870791"/>
            <a:ext cx="1635130" cy="274758"/>
          </a:xfrm>
          <a:prstGeom prst="roundRect">
            <a:avLst>
              <a:gd name="adj" fmla="val 42632"/>
            </a:avLst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702008" y="3615328"/>
            <a:ext cx="1497852" cy="284010"/>
          </a:xfrm>
          <a:prstGeom prst="roundRect">
            <a:avLst>
              <a:gd name="adj" fmla="val 42632"/>
            </a:avLst>
          </a:prstGeom>
          <a:noFill/>
          <a:ln w="190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中かっこ 9"/>
          <p:cNvSpPr/>
          <p:nvPr/>
        </p:nvSpPr>
        <p:spPr>
          <a:xfrm>
            <a:off x="10242990" y="2330350"/>
            <a:ext cx="466640" cy="2244923"/>
          </a:xfrm>
          <a:prstGeom prst="rightBrace">
            <a:avLst>
              <a:gd name="adj1" fmla="val 34690"/>
              <a:gd name="adj2" fmla="val 5000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F0"/>
              </a:solidFill>
            </a:endParaRPr>
          </a:p>
        </p:txBody>
      </p:sp>
      <p:sp>
        <p:nvSpPr>
          <p:cNvPr id="11" name="右中かっこ 10"/>
          <p:cNvSpPr/>
          <p:nvPr/>
        </p:nvSpPr>
        <p:spPr>
          <a:xfrm rot="5400000">
            <a:off x="8135210" y="3758979"/>
            <a:ext cx="343702" cy="2822192"/>
          </a:xfrm>
          <a:prstGeom prst="rightBrace">
            <a:avLst>
              <a:gd name="adj1" fmla="val 34690"/>
              <a:gd name="adj2" fmla="val 50000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63915" y="5466982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C000"/>
                </a:solidFill>
              </a:rPr>
              <a:t>縦ひも</a:t>
            </a:r>
            <a:r>
              <a:rPr lang="ja-JP" altLang="en-US" dirty="0" smtClean="0">
                <a:solidFill>
                  <a:srgbClr val="FFC000"/>
                </a:solidFill>
              </a:rPr>
              <a:t>の本数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728345" y="3185808"/>
            <a:ext cx="1502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B0F0"/>
                </a:solidFill>
              </a:rPr>
              <a:t>長い横ひもの</a:t>
            </a:r>
          </a:p>
          <a:p>
            <a:r>
              <a:rPr lang="ja-JP" altLang="en-US" dirty="0" smtClean="0">
                <a:solidFill>
                  <a:srgbClr val="00B0F0"/>
                </a:solidFill>
              </a:rPr>
              <a:t>本数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cxnSp>
        <p:nvCxnSpPr>
          <p:cNvPr id="17" name="直線矢印コネクタ 16"/>
          <p:cNvCxnSpPr>
            <a:endCxn id="14" idx="1"/>
          </p:cNvCxnSpPr>
          <p:nvPr/>
        </p:nvCxnSpPr>
        <p:spPr>
          <a:xfrm>
            <a:off x="4199860" y="3893772"/>
            <a:ext cx="3364055" cy="1757876"/>
          </a:xfrm>
          <a:prstGeom prst="straightConnector1">
            <a:avLst/>
          </a:prstGeom>
          <a:ln>
            <a:solidFill>
              <a:srgbClr val="FFC0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2524068" y="2959106"/>
            <a:ext cx="7952242" cy="472047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9813851" y="4819480"/>
            <a:ext cx="2264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00B0F0"/>
                </a:solidFill>
              </a:rPr>
              <a:t>短い横ひもの本数</a:t>
            </a:r>
            <a:r>
              <a:rPr lang="en-US" altLang="ja-JP" dirty="0" smtClean="0">
                <a:solidFill>
                  <a:srgbClr val="00B0F0"/>
                </a:solidFill>
              </a:rPr>
              <a:t>=</a:t>
            </a:r>
            <a:endParaRPr lang="ja-JP" altLang="en-US" dirty="0" smtClean="0">
              <a:solidFill>
                <a:srgbClr val="00B0F0"/>
              </a:solidFill>
            </a:endParaRPr>
          </a:p>
          <a:p>
            <a:r>
              <a:rPr lang="ja-JP" altLang="en-US" dirty="0" smtClean="0">
                <a:solidFill>
                  <a:srgbClr val="00B0F0"/>
                </a:solidFill>
              </a:rPr>
              <a:t> 長い</a:t>
            </a:r>
            <a:r>
              <a:rPr lang="ja-JP" altLang="en-US" dirty="0">
                <a:solidFill>
                  <a:srgbClr val="00B0F0"/>
                </a:solidFill>
              </a:rPr>
              <a:t>横ひも</a:t>
            </a:r>
            <a:r>
              <a:rPr lang="ja-JP" altLang="en-US" dirty="0" smtClean="0">
                <a:solidFill>
                  <a:srgbClr val="00B0F0"/>
                </a:solidFill>
              </a:rPr>
              <a:t>の本数</a:t>
            </a:r>
            <a:r>
              <a:rPr lang="en-US" altLang="ja-JP" dirty="0" smtClean="0">
                <a:solidFill>
                  <a:srgbClr val="00B0F0"/>
                </a:solidFill>
              </a:rPr>
              <a:t>+1</a:t>
            </a:r>
            <a:endParaRPr lang="ja-JP" altLang="en-US" dirty="0">
              <a:solidFill>
                <a:srgbClr val="00B0F0"/>
              </a:solidFill>
            </a:endParaRPr>
          </a:p>
          <a:p>
            <a:endParaRPr kumimoji="1" lang="ja-JP" altLang="en-US" dirty="0">
              <a:solidFill>
                <a:srgbClr val="00B0F0"/>
              </a:solidFill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flipH="1" flipV="1">
            <a:off x="9377916" y="4185560"/>
            <a:ext cx="865074" cy="662461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V="1">
            <a:off x="1450877" y="2279415"/>
            <a:ext cx="5095960" cy="1230667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endCxn id="33" idx="1"/>
          </p:cNvCxnSpPr>
          <p:nvPr/>
        </p:nvCxnSpPr>
        <p:spPr>
          <a:xfrm>
            <a:off x="1411818" y="3536401"/>
            <a:ext cx="5090787" cy="1126954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6460933" y="1990905"/>
            <a:ext cx="294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B0F0"/>
                </a:solidFill>
              </a:rPr>
              <a:t>最下</a:t>
            </a:r>
            <a:r>
              <a:rPr lang="ja-JP" altLang="en-US" dirty="0" smtClean="0">
                <a:solidFill>
                  <a:srgbClr val="00B0F0"/>
                </a:solidFill>
              </a:rPr>
              <a:t>と最上の短い</a:t>
            </a:r>
            <a:r>
              <a:rPr lang="ja-JP" altLang="en-US" dirty="0" err="1" smtClean="0">
                <a:solidFill>
                  <a:srgbClr val="00B0F0"/>
                </a:solidFill>
              </a:rPr>
              <a:t>ひも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502605" y="4478689"/>
            <a:ext cx="294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B0F0"/>
                </a:solidFill>
              </a:rPr>
              <a:t>最下</a:t>
            </a:r>
            <a:r>
              <a:rPr lang="ja-JP" altLang="en-US" dirty="0" smtClean="0">
                <a:solidFill>
                  <a:srgbClr val="00B0F0"/>
                </a:solidFill>
              </a:rPr>
              <a:t>と最上の短い</a:t>
            </a:r>
            <a:r>
              <a:rPr lang="ja-JP" altLang="en-US" dirty="0" err="1" smtClean="0">
                <a:solidFill>
                  <a:srgbClr val="00B0F0"/>
                </a:solidFill>
              </a:rPr>
              <a:t>ひも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009099" y="6221389"/>
            <a:ext cx="4363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92D050"/>
                </a:solidFill>
              </a:rPr>
              <a:t>編みひもは</a:t>
            </a:r>
            <a:r>
              <a:rPr lang="en-US" altLang="ja-JP" dirty="0" smtClean="0">
                <a:solidFill>
                  <a:srgbClr val="92D050"/>
                </a:solidFill>
              </a:rPr>
              <a:t>[</a:t>
            </a:r>
            <a:r>
              <a:rPr lang="ja-JP" altLang="en-US" dirty="0" smtClean="0">
                <a:solidFill>
                  <a:srgbClr val="92D050"/>
                </a:solidFill>
              </a:rPr>
              <a:t>側面</a:t>
            </a:r>
            <a:r>
              <a:rPr lang="en-US" altLang="ja-JP" dirty="0" smtClean="0">
                <a:solidFill>
                  <a:srgbClr val="92D050"/>
                </a:solidFill>
              </a:rPr>
              <a:t>]</a:t>
            </a:r>
            <a:r>
              <a:rPr lang="ja-JP" altLang="en-US" dirty="0" smtClean="0">
                <a:solidFill>
                  <a:srgbClr val="92D050"/>
                </a:solidFill>
              </a:rPr>
              <a:t>のタブで別途設定します</a:t>
            </a:r>
            <a:endParaRPr kumimoji="1" lang="ja-JP" alt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7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ベースタブ</a:t>
            </a:r>
            <a:r>
              <a:rPr lang="en-US" altLang="ja-JP" dirty="0"/>
              <a:t>: </a:t>
            </a:r>
            <a:r>
              <a:rPr lang="en-US" altLang="ja-JP" dirty="0" err="1"/>
              <a:t>CraftBandKnot</a:t>
            </a:r>
            <a:r>
              <a:rPr lang="en-US" altLang="ja-JP" dirty="0"/>
              <a:t>(</a:t>
            </a:r>
            <a:r>
              <a:rPr lang="ja-JP" altLang="en-US" dirty="0"/>
              <a:t>参考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pic>
        <p:nvPicPr>
          <p:cNvPr id="3074" name="Picture 2" descr="C:\Users\miho\AppData\Local\Temp\tmp94A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518" y="986405"/>
            <a:ext cx="5498773" cy="482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90" y="1462345"/>
            <a:ext cx="5025407" cy="4046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角丸四角形 7"/>
          <p:cNvSpPr/>
          <p:nvPr/>
        </p:nvSpPr>
        <p:spPr>
          <a:xfrm>
            <a:off x="742302" y="2792681"/>
            <a:ext cx="1635130" cy="283748"/>
          </a:xfrm>
          <a:prstGeom prst="roundRect">
            <a:avLst>
              <a:gd name="adj" fmla="val 42632"/>
            </a:avLst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762735" y="3588558"/>
            <a:ext cx="1635130" cy="283748"/>
          </a:xfrm>
          <a:prstGeom prst="roundRect">
            <a:avLst>
              <a:gd name="adj" fmla="val 42632"/>
            </a:avLst>
          </a:prstGeom>
          <a:noFill/>
          <a:ln w="190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中かっこ 9"/>
          <p:cNvSpPr/>
          <p:nvPr/>
        </p:nvSpPr>
        <p:spPr>
          <a:xfrm rot="5400000">
            <a:off x="8419494" y="4514890"/>
            <a:ext cx="466640" cy="1684164"/>
          </a:xfrm>
          <a:prstGeom prst="rightBrace">
            <a:avLst>
              <a:gd name="adj1" fmla="val 34690"/>
              <a:gd name="adj2" fmla="val 5000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F0"/>
              </a:solidFill>
            </a:endParaRPr>
          </a:p>
        </p:txBody>
      </p:sp>
      <p:sp>
        <p:nvSpPr>
          <p:cNvPr id="11" name="右中かっこ 10"/>
          <p:cNvSpPr/>
          <p:nvPr/>
        </p:nvSpPr>
        <p:spPr>
          <a:xfrm>
            <a:off x="10536763" y="2746313"/>
            <a:ext cx="343702" cy="1414652"/>
          </a:xfrm>
          <a:prstGeom prst="rightBrace">
            <a:avLst>
              <a:gd name="adj1" fmla="val 34690"/>
              <a:gd name="adj2" fmla="val 50000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中かっこ 11"/>
          <p:cNvSpPr/>
          <p:nvPr/>
        </p:nvSpPr>
        <p:spPr>
          <a:xfrm>
            <a:off x="9552944" y="1778521"/>
            <a:ext cx="353473" cy="967792"/>
          </a:xfrm>
          <a:prstGeom prst="rightBrace">
            <a:avLst>
              <a:gd name="adj1" fmla="val 34690"/>
              <a:gd name="adj2" fmla="val 50000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718933" y="3822971"/>
            <a:ext cx="1481059" cy="283748"/>
          </a:xfrm>
          <a:prstGeom prst="roundRect">
            <a:avLst>
              <a:gd name="adj" fmla="val 42632"/>
            </a:avLst>
          </a:prstGeom>
          <a:noFill/>
          <a:ln w="1905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799622" y="3252761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C000"/>
                </a:solidFill>
              </a:rPr>
              <a:t>縦のコマ数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886905" y="2085182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92D050"/>
                </a:solidFill>
              </a:rPr>
              <a:t>高さのコマ数</a:t>
            </a:r>
            <a:endParaRPr kumimoji="1" lang="ja-JP" altLang="en-US" dirty="0">
              <a:solidFill>
                <a:srgbClr val="92D05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044327" y="5590292"/>
            <a:ext cx="168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00B0F0"/>
                </a:solidFill>
              </a:rPr>
              <a:t>横のコマ数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V="1">
            <a:off x="4418577" y="3437427"/>
            <a:ext cx="6141555" cy="293005"/>
          </a:xfrm>
          <a:prstGeom prst="straightConnector1">
            <a:avLst/>
          </a:prstGeom>
          <a:ln>
            <a:solidFill>
              <a:srgbClr val="FFC0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endCxn id="16" idx="1"/>
          </p:cNvCxnSpPr>
          <p:nvPr/>
        </p:nvCxnSpPr>
        <p:spPr>
          <a:xfrm>
            <a:off x="2213439" y="3003583"/>
            <a:ext cx="5830888" cy="2771375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endCxn id="15" idx="1"/>
          </p:cNvCxnSpPr>
          <p:nvPr/>
        </p:nvCxnSpPr>
        <p:spPr>
          <a:xfrm flipV="1">
            <a:off x="2199992" y="2269848"/>
            <a:ext cx="7686913" cy="1678978"/>
          </a:xfrm>
          <a:prstGeom prst="straightConnector1">
            <a:avLst/>
          </a:prstGeom>
          <a:ln>
            <a:solidFill>
              <a:srgbClr val="92D05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7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301" y="143909"/>
            <a:ext cx="4302756" cy="352165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3" y="1828043"/>
            <a:ext cx="5139559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kern="100" dirty="0" smtClean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1-7.</a:t>
            </a:r>
            <a:r>
              <a:rPr lang="ja-JP" altLang="en-US" kern="100" dirty="0" smtClean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結果</a:t>
            </a:r>
            <a:r>
              <a:rPr lang="ja-JP" altLang="en-US" kern="100" dirty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出力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290059"/>
            <a:ext cx="3756361" cy="40303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altLang="ja-JP" dirty="0" smtClean="0"/>
              <a:t>[</a:t>
            </a:r>
            <a:r>
              <a:rPr lang="ja-JP" altLang="en-US" dirty="0" smtClean="0"/>
              <a:t>プレビュー</a:t>
            </a:r>
            <a:r>
              <a:rPr lang="en-US" altLang="ja-JP" dirty="0" smtClean="0"/>
              <a:t>]</a:t>
            </a:r>
            <a:r>
              <a:rPr lang="ja-JP" altLang="en-US" dirty="0" smtClean="0"/>
              <a:t>タブ</a:t>
            </a:r>
            <a:endParaRPr lang="en-US" altLang="ja-JP" dirty="0"/>
          </a:p>
          <a:p>
            <a:pPr marL="457200" lvl="1" indent="0">
              <a:buNone/>
            </a:pP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4235890" y="4624212"/>
            <a:ext cx="755643" cy="505337"/>
          </a:xfrm>
          <a:prstGeom prst="ellipse">
            <a:avLst/>
          </a:prstGeom>
          <a:noFill/>
          <a:ln w="19050">
            <a:solidFill>
              <a:srgbClr val="F95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959DB"/>
                </a:solidFill>
              </a:rPr>
              <a:t>GIF</a:t>
            </a:r>
          </a:p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4938669" y="4727275"/>
            <a:ext cx="800333" cy="402274"/>
          </a:xfrm>
          <a:prstGeom prst="ellipse">
            <a:avLst/>
          </a:prstGeom>
          <a:noFill/>
          <a:ln w="19050">
            <a:solidFill>
              <a:srgbClr val="F95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5339195" y="281517"/>
            <a:ext cx="1463511" cy="4436758"/>
          </a:xfrm>
          <a:prstGeom prst="straightConnector1">
            <a:avLst/>
          </a:prstGeom>
          <a:noFill/>
          <a:ln w="19050">
            <a:solidFill>
              <a:srgbClr val="F959DB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円/楕円 20"/>
          <p:cNvSpPr/>
          <p:nvPr/>
        </p:nvSpPr>
        <p:spPr>
          <a:xfrm>
            <a:off x="4974257" y="5162059"/>
            <a:ext cx="764745" cy="336999"/>
          </a:xfrm>
          <a:prstGeom prst="ellipse">
            <a:avLst/>
          </a:prstGeom>
          <a:noFill/>
          <a:ln w="19050">
            <a:solidFill>
              <a:srgbClr val="F95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8799319" y="967078"/>
            <a:ext cx="3079935" cy="2017599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rgbClr val="FF0000"/>
                </a:solidFill>
              </a:rPr>
              <a:t>ブラウザには、</a:t>
            </a:r>
          </a:p>
          <a:p>
            <a:pPr algn="ctr"/>
            <a:r>
              <a:rPr lang="ja-JP" altLang="en-US" sz="2000" dirty="0">
                <a:solidFill>
                  <a:srgbClr val="FF0000"/>
                </a:solidFill>
              </a:rPr>
              <a:t>タブ</a:t>
            </a:r>
            <a:r>
              <a:rPr lang="ja-JP" altLang="en-US" sz="2000" dirty="0" smtClean="0">
                <a:solidFill>
                  <a:srgbClr val="FF0000"/>
                </a:solidFill>
              </a:rPr>
              <a:t>が追加されるので、</a:t>
            </a:r>
          </a:p>
          <a:p>
            <a:pPr algn="ctr"/>
            <a:r>
              <a:rPr lang="en-US" altLang="ja-JP" sz="2000" dirty="0" smtClean="0">
                <a:solidFill>
                  <a:srgbClr val="FF0000"/>
                </a:solidFill>
              </a:rPr>
              <a:t>Before/after </a:t>
            </a:r>
            <a:r>
              <a:rPr lang="ja-JP" altLang="en-US" sz="2000" dirty="0" smtClean="0">
                <a:solidFill>
                  <a:srgbClr val="FF0000"/>
                </a:solidFill>
              </a:rPr>
              <a:t>を</a:t>
            </a:r>
          </a:p>
          <a:p>
            <a:pPr algn="ctr"/>
            <a:r>
              <a:rPr lang="ja-JP" altLang="en-US" sz="2000" dirty="0" smtClean="0">
                <a:solidFill>
                  <a:srgbClr val="FF0000"/>
                </a:solidFill>
              </a:rPr>
              <a:t>比較することができます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365" y="3315751"/>
            <a:ext cx="4965409" cy="3309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円/楕円 9"/>
          <p:cNvSpPr/>
          <p:nvPr/>
        </p:nvSpPr>
        <p:spPr>
          <a:xfrm>
            <a:off x="10129413" y="6179674"/>
            <a:ext cx="805227" cy="494798"/>
          </a:xfrm>
          <a:prstGeom prst="ellipse">
            <a:avLst/>
          </a:prstGeom>
          <a:noFill/>
          <a:ln w="19050">
            <a:solidFill>
              <a:srgbClr val="F95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959DB"/>
                </a:solidFill>
              </a:rPr>
              <a:t>TXT</a:t>
            </a:r>
          </a:p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0768665" y="6170472"/>
            <a:ext cx="792000" cy="504000"/>
          </a:xfrm>
          <a:prstGeom prst="ellipse">
            <a:avLst/>
          </a:prstGeom>
          <a:noFill/>
          <a:ln w="19050">
            <a:solidFill>
              <a:srgbClr val="F95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959DB"/>
                </a:solidFill>
              </a:rPr>
              <a:t>CSV</a:t>
            </a:r>
          </a:p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5644764" y="3359428"/>
            <a:ext cx="1237918" cy="1836833"/>
          </a:xfrm>
          <a:prstGeom prst="straightConnector1">
            <a:avLst/>
          </a:prstGeom>
          <a:noFill/>
          <a:ln w="19050">
            <a:solidFill>
              <a:srgbClr val="F959DB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18521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kern="100" dirty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2. </a:t>
            </a:r>
            <a:r>
              <a:rPr lang="en-US" altLang="ja-JP" kern="100" dirty="0" smtClean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kern="100" dirty="0" smtClean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演習</a:t>
            </a:r>
            <a:r>
              <a:rPr lang="en-US" altLang="ja-JP" kern="100" dirty="0" smtClean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1)</a:t>
            </a:r>
            <a:r>
              <a:rPr lang="ja-JP" altLang="en-US" kern="100" dirty="0" smtClean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バンド</a:t>
            </a:r>
            <a:r>
              <a:rPr lang="ja-JP" altLang="en-US" kern="100" dirty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色で作る</a:t>
            </a:r>
            <a:r>
              <a:rPr lang="ja-JP" altLang="en-US" kern="100" dirty="0" smtClean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模様</a:t>
            </a:r>
            <a:endParaRPr lang="ja-JP" altLang="en-US" kern="100" dirty="0">
              <a:latin typeface="Century Gothic" panose="020B0502020202020204" pitchFamily="34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89282" y="1033843"/>
            <a:ext cx="9301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3</a:t>
            </a:r>
            <a:r>
              <a:rPr lang="ja-JP" altLang="en-US" dirty="0"/>
              <a:t>点のアプリ、</a:t>
            </a:r>
            <a:r>
              <a:rPr lang="en-US" altLang="ja-JP" dirty="0"/>
              <a:t>《</a:t>
            </a:r>
            <a:r>
              <a:rPr lang="en-US" altLang="ja-JP" dirty="0" err="1"/>
              <a:t>CraftBandSquare</a:t>
            </a:r>
            <a:r>
              <a:rPr lang="en-US" altLang="ja-JP" dirty="0"/>
              <a:t>》《CraftBandSquare45》《</a:t>
            </a:r>
            <a:r>
              <a:rPr lang="en-US" altLang="ja-JP" dirty="0" err="1"/>
              <a:t>CraftBandHexagon</a:t>
            </a:r>
            <a:r>
              <a:rPr lang="en-US" altLang="ja-JP" dirty="0"/>
              <a:t>》</a:t>
            </a:r>
            <a:r>
              <a:rPr lang="ja-JP" altLang="en-US" dirty="0"/>
              <a:t>を使ってみましょう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ja-JP" altLang="en-US" dirty="0" smtClean="0"/>
              <a:t>バンド</a:t>
            </a:r>
            <a:r>
              <a:rPr lang="ja-JP" altLang="en-US" dirty="0"/>
              <a:t>個別に色を設定して、作られる模様を見てみましょう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ja-JP" altLang="en-US" dirty="0" smtClean="0"/>
              <a:t>色</a:t>
            </a:r>
            <a:r>
              <a:rPr lang="ja-JP" altLang="en-US" dirty="0"/>
              <a:t>の編集機能を使って</a:t>
            </a:r>
            <a:r>
              <a:rPr lang="ja-JP" altLang="en-US" dirty="0" smtClean="0"/>
              <a:t>、繰り返し設定や一括変更</a:t>
            </a:r>
            <a:r>
              <a:rPr lang="ja-JP" altLang="en-US" dirty="0"/>
              <a:t>を</a:t>
            </a:r>
            <a:r>
              <a:rPr lang="ja-JP" altLang="en-US" dirty="0" smtClean="0"/>
              <a:t>してみましょう</a:t>
            </a:r>
            <a:r>
              <a:rPr lang="ja-JP" altLang="en-US" dirty="0"/>
              <a:t>。</a:t>
            </a:r>
            <a:endParaRPr kumimoji="1" lang="ja-JP" altLang="en-US" dirty="0"/>
          </a:p>
        </p:txBody>
      </p:sp>
      <p:pic>
        <p:nvPicPr>
          <p:cNvPr id="1026" name="Picture 2" descr="C:\Users\miho\AppData\Local\Temp\tmp2B3C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73" y="2575994"/>
            <a:ext cx="3754953" cy="375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ho\AppData\Local\Temp\tmp360F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826" y="2575994"/>
            <a:ext cx="3760918" cy="376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iho\AppData\Local\Temp\tmp36A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617" y="2575994"/>
            <a:ext cx="4245166" cy="376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3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kern="100" dirty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3. </a:t>
            </a:r>
            <a:r>
              <a:rPr lang="en-US" altLang="ja-JP" kern="100" dirty="0" smtClean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kern="100" dirty="0" smtClean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演習</a:t>
            </a:r>
            <a:r>
              <a:rPr lang="en-US" altLang="ja-JP" kern="100" dirty="0" smtClean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2)2</a:t>
            </a:r>
            <a:r>
              <a:rPr lang="ja-JP" altLang="en-US" kern="100" dirty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軸の編み目で作る</a:t>
            </a:r>
            <a:r>
              <a:rPr lang="ja-JP" altLang="en-US" kern="100" dirty="0" smtClean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模様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pic>
        <p:nvPicPr>
          <p:cNvPr id="1028" name="Picture 4" descr="C:\Users\miho\AppData\Local\Temp\tmp7C2C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198" y="2423693"/>
            <a:ext cx="4048343" cy="404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iho\AppData\Local\Temp\tmpA2E9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1" y="2423693"/>
            <a:ext cx="4048343" cy="404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376739" y="1227572"/>
            <a:ext cx="8859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《</a:t>
            </a:r>
            <a:r>
              <a:rPr lang="en-US" altLang="ja-JP" dirty="0" err="1"/>
              <a:t>CraftBandSquare</a:t>
            </a:r>
            <a:r>
              <a:rPr lang="en-US" altLang="ja-JP" dirty="0"/>
              <a:t>》</a:t>
            </a:r>
            <a:r>
              <a:rPr lang="ja-JP" altLang="en-US" dirty="0"/>
              <a:t>と</a:t>
            </a:r>
            <a:r>
              <a:rPr lang="en-US" altLang="ja-JP" dirty="0"/>
              <a:t>《CraftBandSquare45》</a:t>
            </a:r>
            <a:r>
              <a:rPr lang="ja-JP" altLang="en-US" dirty="0" err="1"/>
              <a:t>には</a:t>
            </a:r>
            <a:r>
              <a:rPr lang="en-US" altLang="ja-JP" dirty="0"/>
              <a:t>[</a:t>
            </a:r>
            <a:r>
              <a:rPr lang="ja-JP" altLang="en-US" dirty="0" err="1"/>
              <a:t>ひも</a:t>
            </a:r>
            <a:r>
              <a:rPr lang="ja-JP" altLang="en-US" dirty="0"/>
              <a:t>上下</a:t>
            </a:r>
            <a:r>
              <a:rPr lang="en-US" altLang="ja-JP" dirty="0"/>
              <a:t>]</a:t>
            </a:r>
            <a:r>
              <a:rPr lang="ja-JP" altLang="en-US" dirty="0"/>
              <a:t>というタブがあります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ja-JP" altLang="en-US" dirty="0" smtClean="0"/>
              <a:t>縦横</a:t>
            </a:r>
            <a:r>
              <a:rPr lang="ja-JP" altLang="en-US" dirty="0"/>
              <a:t>、指定した本数を単位として、チェック</a:t>
            </a:r>
            <a:r>
              <a:rPr lang="en-US" altLang="ja-JP" dirty="0"/>
              <a:t>ON</a:t>
            </a:r>
            <a:r>
              <a:rPr lang="ja-JP" altLang="en-US" dirty="0"/>
              <a:t>は縦</a:t>
            </a:r>
            <a:r>
              <a:rPr lang="ja-JP" altLang="en-US" dirty="0" err="1"/>
              <a:t>ひもが</a:t>
            </a:r>
            <a:r>
              <a:rPr lang="ja-JP" altLang="en-US" dirty="0"/>
              <a:t>上・チェック</a:t>
            </a:r>
            <a:r>
              <a:rPr lang="en-US" altLang="ja-JP" dirty="0"/>
              <a:t>OFF</a:t>
            </a:r>
            <a:r>
              <a:rPr lang="ja-JP" altLang="en-US" dirty="0"/>
              <a:t>は横</a:t>
            </a:r>
            <a:r>
              <a:rPr lang="ja-JP" altLang="en-US" dirty="0" err="1"/>
              <a:t>ひもが</a:t>
            </a:r>
            <a:r>
              <a:rPr lang="ja-JP" altLang="en-US" dirty="0"/>
              <a:t>上</a:t>
            </a:r>
            <a:r>
              <a:rPr lang="ja-JP" altLang="en-US" dirty="0" smtClean="0"/>
              <a:t>の</a:t>
            </a:r>
            <a:endParaRPr lang="en-US" altLang="ja-JP" dirty="0" smtClean="0"/>
          </a:p>
          <a:p>
            <a:r>
              <a:rPr lang="ja-JP" altLang="en-US" dirty="0" smtClean="0"/>
              <a:t>編み目</a:t>
            </a:r>
            <a:r>
              <a:rPr lang="ja-JP" altLang="en-US" dirty="0"/>
              <a:t>を設定するものです。編み目で作られる模様を見てみましょう。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855" y="2412804"/>
            <a:ext cx="4246536" cy="424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kern="100" dirty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4. </a:t>
            </a:r>
            <a:r>
              <a:rPr lang="en-US" altLang="ja-JP" kern="100" dirty="0" smtClean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kern="100" dirty="0" smtClean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演習</a:t>
            </a:r>
            <a:r>
              <a:rPr lang="en-US" altLang="ja-JP" kern="100" dirty="0" smtClean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3)3</a:t>
            </a:r>
            <a:r>
              <a:rPr lang="ja-JP" altLang="en-US" kern="100" dirty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軸織</a:t>
            </a:r>
            <a:r>
              <a:rPr lang="en-US" altLang="ja-JP" kern="100" dirty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kern="100" dirty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鉄線編み</a:t>
            </a:r>
            <a:r>
              <a:rPr lang="en-US" altLang="ja-JP" kern="100" dirty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altLang="en-US" kern="100" dirty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の</a:t>
            </a:r>
            <a:r>
              <a:rPr lang="ja-JP" altLang="en-US" kern="100" dirty="0" smtClean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模様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68" y="2203277"/>
            <a:ext cx="4276916" cy="3789045"/>
          </a:xfr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43" y="2203277"/>
            <a:ext cx="4276916" cy="378904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54" y="2203278"/>
            <a:ext cx="4276916" cy="378904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084521" y="6107446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シックススター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00350" y="610744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亀甲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664006" y="610744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ヘクサゴン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55167" y="1164823"/>
            <a:ext cx="91830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《</a:t>
            </a:r>
            <a:r>
              <a:rPr lang="en-US" altLang="ja-JP" dirty="0" err="1"/>
              <a:t>CraftBandHexagon</a:t>
            </a:r>
            <a:r>
              <a:rPr lang="en-US" altLang="ja-JP" dirty="0"/>
              <a:t>》</a:t>
            </a:r>
            <a:r>
              <a:rPr lang="ja-JP" altLang="en-US" dirty="0"/>
              <a:t>では、</a:t>
            </a:r>
            <a:r>
              <a:rPr lang="en-US" altLang="ja-JP" dirty="0"/>
              <a:t>3</a:t>
            </a:r>
            <a:r>
              <a:rPr lang="ja-JP" altLang="en-US" dirty="0"/>
              <a:t>方向のバンドの重なり位置と繰り返し色の配置を合わせることで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r>
              <a:rPr lang="ja-JP" altLang="en-US" dirty="0" smtClean="0"/>
              <a:t>ベビーブロック</a:t>
            </a:r>
            <a:r>
              <a:rPr lang="ja-JP" altLang="en-US" dirty="0"/>
              <a:t>やシックススターなどの模様を作ることができます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ja-JP" altLang="en-US" dirty="0" smtClean="0"/>
              <a:t>ルール</a:t>
            </a:r>
            <a:r>
              <a:rPr lang="ja-JP" altLang="en-US" dirty="0"/>
              <a:t>に合わせて、模様を作ってみましょう。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79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kern="100" dirty="0" smtClean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5-1. </a:t>
            </a:r>
            <a:r>
              <a:rPr lang="ja-JP" altLang="en-US" kern="100" dirty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バンド幅と描画</a:t>
            </a:r>
            <a:r>
              <a:rPr lang="ja-JP" altLang="en-US" kern="100" dirty="0" smtClean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色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008" y="998572"/>
            <a:ext cx="9618552" cy="270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352" y="3701861"/>
            <a:ext cx="6754403" cy="2856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191" y="3473227"/>
            <a:ext cx="2020378" cy="2554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矢印コネクタ 8"/>
          <p:cNvCxnSpPr/>
          <p:nvPr/>
        </p:nvCxnSpPr>
        <p:spPr>
          <a:xfrm flipH="1">
            <a:off x="2634558" y="2562131"/>
            <a:ext cx="1298673" cy="1053992"/>
          </a:xfrm>
          <a:prstGeom prst="straightConnector1">
            <a:avLst/>
          </a:prstGeom>
          <a:ln w="19050">
            <a:solidFill>
              <a:srgbClr val="F959DB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左矢印 9"/>
          <p:cNvSpPr/>
          <p:nvPr/>
        </p:nvSpPr>
        <p:spPr>
          <a:xfrm>
            <a:off x="3915972" y="4765371"/>
            <a:ext cx="1309526" cy="547357"/>
          </a:xfrm>
          <a:prstGeom prst="leftArrow">
            <a:avLst>
              <a:gd name="adj1" fmla="val 38450"/>
              <a:gd name="adj2" fmla="val 134095"/>
            </a:avLst>
          </a:prstGeom>
          <a:solidFill>
            <a:srgbClr val="F959DB">
              <a:alpha val="30196"/>
            </a:srgbClr>
          </a:solidFill>
          <a:ln w="28575">
            <a:solidFill>
              <a:srgbClr val="F95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3892912" y="1602463"/>
            <a:ext cx="507072" cy="1665838"/>
          </a:xfrm>
          <a:prstGeom prst="roundRect">
            <a:avLst/>
          </a:prstGeom>
          <a:noFill/>
          <a:ln w="19050">
            <a:solidFill>
              <a:srgbClr val="F959D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71803" y="6013009"/>
            <a:ext cx="3018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その</a:t>
            </a:r>
            <a:r>
              <a:rPr lang="ja-JP" altLang="en-US" dirty="0" smtClean="0"/>
              <a:t>「バンドの種類」で</a:t>
            </a:r>
          </a:p>
          <a:p>
            <a:r>
              <a:rPr kumimoji="1" lang="ja-JP" altLang="en-US" dirty="0" smtClean="0"/>
              <a:t>使いたい描画色を選択します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91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kern="100" dirty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講習にあたって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0006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「りぶら」館内の</a:t>
            </a:r>
            <a:r>
              <a:rPr lang="en-US" altLang="ja-JP" dirty="0" smtClean="0"/>
              <a:t>free-</a:t>
            </a:r>
            <a:r>
              <a:rPr lang="en-US" altLang="ja-JP" dirty="0" err="1" smtClean="0"/>
              <a:t>wifi</a:t>
            </a:r>
            <a:r>
              <a:rPr lang="en-US" altLang="ja-JP" dirty="0" smtClean="0"/>
              <a:t> </a:t>
            </a:r>
            <a:r>
              <a:rPr lang="ja-JP" altLang="en-US" dirty="0" smtClean="0"/>
              <a:t>に接続してください</a:t>
            </a:r>
          </a:p>
          <a:p>
            <a:pPr marL="457200" lvl="1" indent="0">
              <a:buNone/>
            </a:pPr>
            <a:r>
              <a:rPr lang="en-US" altLang="ja-JP" dirty="0" err="1" smtClean="0"/>
              <a:t>wifi</a:t>
            </a:r>
            <a:r>
              <a:rPr lang="ja-JP" altLang="en-US" dirty="0" smtClean="0"/>
              <a:t>を選択して画面の指示に従ってください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en-US" altLang="ja-JP" dirty="0" smtClean="0"/>
          </a:p>
          <a:p>
            <a:r>
              <a:rPr kumimoji="1" lang="ja-JP" altLang="en-US" dirty="0" smtClean="0"/>
              <a:t>講習内容は</a:t>
            </a:r>
            <a:r>
              <a:rPr kumimoji="1" lang="en-US" altLang="ja-JP" dirty="0" smtClean="0"/>
              <a:t>Web</a:t>
            </a:r>
            <a:r>
              <a:rPr kumimoji="1" lang="ja-JP" altLang="en-US" dirty="0" smtClean="0"/>
              <a:t>サイトに掲載されています</a:t>
            </a:r>
            <a:endParaRPr kumimoji="1" lang="en-US" altLang="ja-JP" dirty="0" smtClean="0"/>
          </a:p>
          <a:p>
            <a:pPr marL="457200" lvl="1" indent="0">
              <a:buNone/>
            </a:pPr>
            <a:r>
              <a:rPr lang="en-US" altLang="ja-JP" dirty="0">
                <a:hlinkClick r:id="rId2"/>
              </a:rPr>
              <a:t>https://labo.com/CraftBand</a:t>
            </a:r>
            <a:r>
              <a:rPr lang="en-US" altLang="ja-JP" dirty="0" smtClean="0">
                <a:hlinkClick r:id="rId2"/>
              </a:rPr>
              <a:t>/</a:t>
            </a:r>
            <a:endParaRPr kumimoji="1" lang="ja-JP" altLang="en-US" dirty="0" smtClean="0"/>
          </a:p>
          <a:p>
            <a:pPr marL="457200" lvl="1" indent="0">
              <a:buNone/>
            </a:pPr>
            <a:r>
              <a:rPr lang="ja-JP" altLang="en-US" dirty="0" smtClean="0"/>
              <a:t>リンク先のサイトや他のページを、ご自由にご覧ください</a:t>
            </a:r>
            <a:r>
              <a:rPr kumimoji="1" lang="ja-JP" altLang="en-US" dirty="0" smtClean="0"/>
              <a:t/>
            </a:r>
            <a:br>
              <a:rPr kumimoji="1" lang="ja-JP" altLang="en-US" dirty="0" smtClean="0"/>
            </a:br>
            <a:endParaRPr kumimoji="1" lang="en-US" altLang="ja-JP" dirty="0" smtClean="0"/>
          </a:p>
          <a:p>
            <a:r>
              <a:rPr lang="en-US" altLang="ja-JP" dirty="0" smtClean="0"/>
              <a:t>Web</a:t>
            </a:r>
            <a:r>
              <a:rPr lang="ja-JP" altLang="en-US" dirty="0" smtClean="0"/>
              <a:t>サイトは</a:t>
            </a:r>
            <a:r>
              <a:rPr lang="ja-JP" altLang="en-US" dirty="0"/>
              <a:t>スマホでも</a:t>
            </a:r>
            <a:r>
              <a:rPr lang="ja-JP" altLang="en-US" dirty="0" smtClean="0"/>
              <a:t>見られます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 smtClean="0"/>
              <a:t>パソコンと</a:t>
            </a:r>
            <a:r>
              <a:rPr lang="en-US" altLang="ja-JP" dirty="0" smtClean="0"/>
              <a:t>2</a:t>
            </a:r>
            <a:r>
              <a:rPr lang="ja-JP" altLang="en-US" dirty="0" smtClean="0"/>
              <a:t>画面で使うと便利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 smtClean="0"/>
              <a:t>動画閲覧は、他の方のために、できれば字幕</a:t>
            </a:r>
            <a:r>
              <a:rPr lang="en-US" altLang="ja-JP" dirty="0" smtClean="0"/>
              <a:t>ON</a:t>
            </a:r>
            <a:r>
              <a:rPr lang="ja-JP" altLang="en-US" dirty="0" smtClean="0"/>
              <a:t>・音声</a:t>
            </a:r>
            <a:r>
              <a:rPr lang="en-US" altLang="ja-JP" dirty="0" smtClean="0"/>
              <a:t>OFF </a:t>
            </a:r>
            <a:r>
              <a:rPr lang="ja-JP" altLang="en-US" dirty="0" smtClean="0"/>
              <a:t>で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87" y="457508"/>
            <a:ext cx="3075834" cy="294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34" y="1946494"/>
            <a:ext cx="6390238" cy="459463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kern="100" dirty="0" smtClean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5-2.</a:t>
            </a:r>
            <a:r>
              <a:rPr lang="ja-JP" altLang="en-US" kern="100" dirty="0" smtClean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ユーザーズフォーラム</a:t>
            </a:r>
            <a:endParaRPr lang="ja-JP" altLang="en-US" kern="100" dirty="0">
              <a:latin typeface="Century Gothic" panose="020B0502020202020204" pitchFamily="34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65098" y="1079770"/>
            <a:ext cx="4065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いつ</a:t>
            </a:r>
            <a:r>
              <a:rPr lang="ja-JP" altLang="en-US" sz="2000" dirty="0" smtClean="0"/>
              <a:t>でもご質問ください</a:t>
            </a:r>
          </a:p>
          <a:p>
            <a:r>
              <a:rPr kumimoji="1" lang="ja-JP" altLang="en-US" sz="2000" dirty="0" smtClean="0"/>
              <a:t>ご意見・ご報告その他、何でもどうぞ</a:t>
            </a:r>
            <a:endParaRPr kumimoji="1" lang="ja-JP" altLang="en-US" sz="2000" dirty="0"/>
          </a:p>
        </p:txBody>
      </p:sp>
      <p:sp>
        <p:nvSpPr>
          <p:cNvPr id="10" name="左矢印 9"/>
          <p:cNvSpPr/>
          <p:nvPr/>
        </p:nvSpPr>
        <p:spPr>
          <a:xfrm rot="9047663">
            <a:off x="1003124" y="3904483"/>
            <a:ext cx="1309526" cy="547357"/>
          </a:xfrm>
          <a:prstGeom prst="leftArrow">
            <a:avLst>
              <a:gd name="adj1" fmla="val 38450"/>
              <a:gd name="adj2" fmla="val 134095"/>
            </a:avLst>
          </a:prstGeom>
          <a:solidFill>
            <a:srgbClr val="00B0F0">
              <a:alpha val="30196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672" y="927147"/>
            <a:ext cx="5011459" cy="5613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左矢印 7"/>
          <p:cNvSpPr/>
          <p:nvPr/>
        </p:nvSpPr>
        <p:spPr>
          <a:xfrm rot="8713522">
            <a:off x="2902891" y="2856083"/>
            <a:ext cx="4706678" cy="479173"/>
          </a:xfrm>
          <a:prstGeom prst="leftArrow">
            <a:avLst>
              <a:gd name="adj1" fmla="val 32702"/>
              <a:gd name="adj2" fmla="val 226108"/>
            </a:avLst>
          </a:prstGeom>
          <a:solidFill>
            <a:srgbClr val="00B0F0">
              <a:alpha val="30196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173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本日の予定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61831"/>
              </p:ext>
            </p:extLst>
          </p:nvPr>
        </p:nvGraphicFramePr>
        <p:xfrm>
          <a:off x="637632" y="1079770"/>
          <a:ext cx="10848974" cy="5103315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10848974"/>
              </a:tblGrid>
              <a:tr h="7290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1" lang="en-US" sz="3600" b="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13:30</a:t>
                      </a:r>
                      <a:r>
                        <a:rPr kumimoji="1" lang="ja-JP" sz="3600" b="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～ 講座の</a:t>
                      </a:r>
                      <a:r>
                        <a:rPr kumimoji="1" lang="ja-JP" sz="3600" b="0" kern="1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概要</a:t>
                      </a:r>
                      <a:endParaRPr kumimoji="1" lang="ja-JP" sz="3600" b="0" kern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9045">
                <a:tc>
                  <a:txBody>
                    <a:bodyPr/>
                    <a:lstStyle/>
                    <a:p>
                      <a:pPr marL="360363" indent="0" algn="just">
                        <a:spcAft>
                          <a:spcPts val="0"/>
                        </a:spcAft>
                      </a:pPr>
                      <a:r>
                        <a:rPr kumimoji="1" lang="en-US" altLang="ja-JP" sz="3600" b="0" kern="1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1" lang="ja-JP" altLang="en-US" sz="3600" b="0" kern="1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動作環境の準備</a:t>
                      </a:r>
                      <a:endParaRPr kumimoji="1" lang="ja-JP" sz="3600" b="0" kern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9045">
                <a:tc>
                  <a:txBody>
                    <a:bodyPr/>
                    <a:lstStyle/>
                    <a:p>
                      <a:pPr marL="360363" indent="0" algn="just">
                        <a:spcAft>
                          <a:spcPts val="0"/>
                        </a:spcAft>
                      </a:pPr>
                      <a:r>
                        <a:rPr kumimoji="1" lang="en-US" altLang="ja-JP" sz="3600" b="0" kern="1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2. (</a:t>
                      </a:r>
                      <a:r>
                        <a:rPr kumimoji="1" lang="ja-JP" altLang="en-US" sz="3600" b="0" kern="1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演習</a:t>
                      </a:r>
                      <a:r>
                        <a:rPr kumimoji="1" lang="en-US" altLang="ja-JP" sz="3600" b="0" kern="1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1)</a:t>
                      </a:r>
                      <a:r>
                        <a:rPr kumimoji="1" lang="ja-JP" altLang="en-US" sz="3600" b="0" kern="1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バンド色で作る模様</a:t>
                      </a:r>
                      <a:endParaRPr kumimoji="1" lang="en-US" altLang="ja-JP" sz="3600" b="0" kern="1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9045">
                <a:tc>
                  <a:txBody>
                    <a:bodyPr/>
                    <a:lstStyle/>
                    <a:p>
                      <a:pPr marL="360363" indent="0" algn="just">
                        <a:spcAft>
                          <a:spcPts val="0"/>
                        </a:spcAft>
                      </a:pPr>
                      <a:r>
                        <a:rPr kumimoji="1" lang="en-US" altLang="ja-JP" sz="3600" b="0" kern="1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3. (</a:t>
                      </a:r>
                      <a:r>
                        <a:rPr kumimoji="1" lang="ja-JP" altLang="en-US" sz="3600" b="0" kern="1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演習</a:t>
                      </a:r>
                      <a:r>
                        <a:rPr kumimoji="1" lang="en-US" altLang="ja-JP" sz="3600" b="0" kern="1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2)2</a:t>
                      </a:r>
                      <a:r>
                        <a:rPr kumimoji="1" lang="ja-JP" altLang="en-US" sz="3600" b="0" kern="1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軸の編み目で作る模様</a:t>
                      </a:r>
                      <a:endParaRPr kumimoji="1" lang="en-US" altLang="ja-JP" sz="3600" b="0" kern="1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9045">
                <a:tc>
                  <a:txBody>
                    <a:bodyPr/>
                    <a:lstStyle/>
                    <a:p>
                      <a:pPr marL="360363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altLang="ja-JP" sz="3600" b="0" kern="1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4. (</a:t>
                      </a:r>
                      <a:r>
                        <a:rPr kumimoji="1" lang="ja-JP" altLang="en-US" sz="3600" b="0" kern="1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演習</a:t>
                      </a:r>
                      <a:r>
                        <a:rPr kumimoji="1" lang="en-US" altLang="ja-JP" sz="3600" b="0" kern="1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3)3</a:t>
                      </a:r>
                      <a:r>
                        <a:rPr kumimoji="1" lang="ja-JP" altLang="en-US" sz="3600" b="0" kern="1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軸織</a:t>
                      </a:r>
                      <a:r>
                        <a:rPr kumimoji="1" lang="en-US" altLang="ja-JP" sz="3600" b="0" kern="1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ja-JP" altLang="en-US" sz="3600" b="0" kern="1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鉄線編み</a:t>
                      </a:r>
                      <a:r>
                        <a:rPr kumimoji="1" lang="en-US" altLang="ja-JP" sz="3600" b="0" kern="1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1" lang="ja-JP" altLang="en-US" sz="3600" b="0" kern="1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の模様</a:t>
                      </a:r>
                    </a:p>
                  </a:txBody>
                  <a:tcPr marL="68580" marR="68580" marT="0" marB="0" anchor="ctr"/>
                </a:tc>
              </a:tr>
              <a:tr h="729045">
                <a:tc>
                  <a:txBody>
                    <a:bodyPr/>
                    <a:lstStyle/>
                    <a:p>
                      <a:pPr marL="360363" indent="0" algn="just">
                        <a:spcAft>
                          <a:spcPts val="0"/>
                        </a:spcAft>
                      </a:pPr>
                      <a:r>
                        <a:rPr kumimoji="1" lang="en-US" altLang="ja-JP" sz="3600" b="0" kern="1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1" lang="en-US" sz="3600" b="0" kern="1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1" lang="ja-JP" altLang="en-US" sz="3600" b="0" kern="1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バンド幅と描画色、その他</a:t>
                      </a:r>
                      <a:endParaRPr kumimoji="1" lang="ja-JP" sz="3600" b="0" kern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90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1" lang="en-US" sz="3600" b="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14:45</a:t>
                      </a:r>
                      <a:r>
                        <a:rPr kumimoji="1" lang="ja-JP" sz="3600" b="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～ 質疑応答、アンケート記入等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44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81" y="1008102"/>
            <a:ext cx="3751530" cy="2804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kern="100" dirty="0" smtClean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1-1.</a:t>
            </a:r>
            <a:r>
              <a:rPr lang="ja-JP" altLang="en-US" kern="100" dirty="0" smtClean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インストール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250" y="1377680"/>
            <a:ext cx="3888213" cy="2906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52112" y="1821615"/>
            <a:ext cx="3804477" cy="2843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519" y="2337257"/>
            <a:ext cx="3624816" cy="27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3650" y="3243578"/>
            <a:ext cx="4023036" cy="2275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8461" y="2590627"/>
            <a:ext cx="2035682" cy="1906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8461" y="4533703"/>
            <a:ext cx="2035682" cy="1906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角丸四角形 11"/>
          <p:cNvSpPr/>
          <p:nvPr/>
        </p:nvSpPr>
        <p:spPr>
          <a:xfrm>
            <a:off x="605642" y="2891642"/>
            <a:ext cx="955963" cy="273132"/>
          </a:xfrm>
          <a:prstGeom prst="roundRect">
            <a:avLst>
              <a:gd name="adj" fmla="val 36232"/>
            </a:avLst>
          </a:prstGeom>
          <a:noFill/>
          <a:ln w="28575">
            <a:solidFill>
              <a:srgbClr val="D905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2386326" y="3505142"/>
            <a:ext cx="955963" cy="259336"/>
          </a:xfrm>
          <a:prstGeom prst="roundRect">
            <a:avLst>
              <a:gd name="adj" fmla="val 36232"/>
            </a:avLst>
          </a:prstGeom>
          <a:noFill/>
          <a:ln w="28575">
            <a:solidFill>
              <a:srgbClr val="D905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3652112" y="3918657"/>
            <a:ext cx="955963" cy="259336"/>
          </a:xfrm>
          <a:prstGeom prst="roundRect">
            <a:avLst>
              <a:gd name="adj" fmla="val 36232"/>
            </a:avLst>
          </a:prstGeom>
          <a:noFill/>
          <a:ln w="28575">
            <a:solidFill>
              <a:srgbClr val="D905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6870326" y="2770995"/>
            <a:ext cx="385498" cy="251276"/>
          </a:xfrm>
          <a:prstGeom prst="roundRect">
            <a:avLst>
              <a:gd name="adj" fmla="val 36232"/>
            </a:avLst>
          </a:prstGeom>
          <a:noFill/>
          <a:ln w="28575">
            <a:solidFill>
              <a:srgbClr val="D905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7456589" y="4524920"/>
            <a:ext cx="586308" cy="140622"/>
          </a:xfrm>
          <a:prstGeom prst="roundRect">
            <a:avLst>
              <a:gd name="adj" fmla="val 36232"/>
            </a:avLst>
          </a:prstGeom>
          <a:noFill/>
          <a:ln w="28575">
            <a:solidFill>
              <a:srgbClr val="D905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9680378" y="3444974"/>
            <a:ext cx="586308" cy="140622"/>
          </a:xfrm>
          <a:prstGeom prst="roundRect">
            <a:avLst>
              <a:gd name="adj" fmla="val 36232"/>
            </a:avLst>
          </a:prstGeom>
          <a:noFill/>
          <a:ln w="28575">
            <a:solidFill>
              <a:srgbClr val="D905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10723418" y="6116921"/>
            <a:ext cx="475013" cy="266065"/>
          </a:xfrm>
          <a:prstGeom prst="roundRect">
            <a:avLst>
              <a:gd name="adj" fmla="val 36232"/>
            </a:avLst>
          </a:prstGeom>
          <a:noFill/>
          <a:ln w="28575">
            <a:solidFill>
              <a:srgbClr val="D905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 flipV="1">
            <a:off x="1199745" y="1629757"/>
            <a:ext cx="1465233" cy="1460932"/>
          </a:xfrm>
          <a:prstGeom prst="straightConnector1">
            <a:avLst/>
          </a:prstGeom>
          <a:noFill/>
          <a:ln w="28575">
            <a:solidFill>
              <a:srgbClr val="D90519"/>
            </a:solidFill>
            <a:prstDash val="sys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3051772" y="1997663"/>
            <a:ext cx="1103790" cy="1618148"/>
          </a:xfrm>
          <a:prstGeom prst="straightConnector1">
            <a:avLst/>
          </a:prstGeom>
          <a:noFill/>
          <a:ln w="28575">
            <a:solidFill>
              <a:srgbClr val="D90519"/>
            </a:solidFill>
            <a:prstDash val="sys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線矢印コネクタ 25"/>
          <p:cNvCxnSpPr/>
          <p:nvPr/>
        </p:nvCxnSpPr>
        <p:spPr>
          <a:xfrm flipV="1">
            <a:off x="4264006" y="2665379"/>
            <a:ext cx="2630921" cy="1369742"/>
          </a:xfrm>
          <a:prstGeom prst="straightConnector1">
            <a:avLst/>
          </a:prstGeom>
          <a:noFill/>
          <a:ln w="28575">
            <a:solidFill>
              <a:srgbClr val="D90519"/>
            </a:solidFill>
            <a:prstDash val="sys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7049457" y="2990326"/>
            <a:ext cx="203566" cy="465683"/>
          </a:xfrm>
          <a:prstGeom prst="straightConnector1">
            <a:avLst/>
          </a:prstGeom>
          <a:noFill/>
          <a:ln w="28575">
            <a:solidFill>
              <a:srgbClr val="D90519"/>
            </a:solidFill>
            <a:prstDash val="sys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直線矢印コネクタ 29"/>
          <p:cNvCxnSpPr/>
          <p:nvPr/>
        </p:nvCxnSpPr>
        <p:spPr>
          <a:xfrm flipV="1">
            <a:off x="7955146" y="2770995"/>
            <a:ext cx="1863305" cy="1824236"/>
          </a:xfrm>
          <a:prstGeom prst="straightConnector1">
            <a:avLst/>
          </a:prstGeom>
          <a:noFill/>
          <a:ln w="28575">
            <a:solidFill>
              <a:srgbClr val="D90519"/>
            </a:solidFill>
            <a:prstDash val="sys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9900838" y="3597397"/>
            <a:ext cx="987656" cy="2482518"/>
          </a:xfrm>
          <a:prstGeom prst="straightConnector1">
            <a:avLst/>
          </a:prstGeom>
          <a:noFill/>
          <a:ln w="28575">
            <a:solidFill>
              <a:srgbClr val="D90519"/>
            </a:solidFill>
            <a:prstDash val="sys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925912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kern="100" dirty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1-2.</a:t>
            </a:r>
            <a:r>
              <a:rPr lang="ja-JP" altLang="en-US" kern="100" dirty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インストールされたアプリ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549638"/>
              </p:ext>
            </p:extLst>
          </p:nvPr>
        </p:nvGraphicFramePr>
        <p:xfrm>
          <a:off x="482303" y="1280443"/>
          <a:ext cx="11414625" cy="472291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482658"/>
                <a:gridCol w="952821"/>
                <a:gridCol w="1973111"/>
                <a:gridCol w="2422156"/>
                <a:gridCol w="2583879"/>
              </a:tblGrid>
              <a:tr h="867165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/>
                        <a:t>アプリ名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icon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 smtClean="0"/>
                        <a:t>略称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 smtClean="0"/>
                        <a:t>機能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 smtClean="0"/>
                        <a:t>今回の用途</a:t>
                      </a:r>
                      <a:endParaRPr kumimoji="1" lang="ja-JP" altLang="en-US" sz="3200" dirty="0"/>
                    </a:p>
                  </a:txBody>
                  <a:tcPr anchor="ctr"/>
                </a:tc>
              </a:tr>
              <a:tr h="771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dirty="0" err="1" smtClean="0"/>
                        <a:t>CraftBandSquare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dirty="0" smtClean="0"/>
                        <a:t>Square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 smtClean="0"/>
                        <a:t>四つ目と四角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2</a:t>
                      </a:r>
                      <a:r>
                        <a:rPr kumimoji="1" lang="ja-JP" altLang="en-US" sz="2400" dirty="0" smtClean="0"/>
                        <a:t>軸</a:t>
                      </a:r>
                      <a:r>
                        <a:rPr kumimoji="1" lang="en-US" altLang="ja-JP" sz="2400" dirty="0" smtClean="0"/>
                        <a:t>(</a:t>
                      </a:r>
                      <a:r>
                        <a:rPr kumimoji="1" lang="ja-JP" altLang="en-US" sz="2400" dirty="0" smtClean="0"/>
                        <a:t>縦横</a:t>
                      </a:r>
                      <a:r>
                        <a:rPr kumimoji="1" lang="en-US" altLang="ja-JP" sz="2400" dirty="0" smtClean="0"/>
                        <a:t>)</a:t>
                      </a:r>
                      <a:endParaRPr kumimoji="1" lang="ja-JP" altLang="en-US" sz="2400" dirty="0"/>
                    </a:p>
                  </a:txBody>
                  <a:tcPr anchor="ctr"/>
                </a:tc>
              </a:tr>
              <a:tr h="771150"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CraftBandSquare45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Square45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斜め四角</a:t>
                      </a:r>
                      <a:r>
                        <a:rPr kumimoji="1" lang="en-US" altLang="ja-JP" sz="2400" dirty="0" smtClean="0"/>
                        <a:t>45</a:t>
                      </a:r>
                      <a:r>
                        <a:rPr kumimoji="1" lang="ja-JP" altLang="en-US" sz="2400" dirty="0" smtClean="0"/>
                        <a:t>度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2</a:t>
                      </a:r>
                      <a:r>
                        <a:rPr kumimoji="1" lang="ja-JP" altLang="en-US" sz="2400" dirty="0" smtClean="0"/>
                        <a:t>軸</a:t>
                      </a:r>
                      <a:r>
                        <a:rPr kumimoji="1" lang="en-US" altLang="ja-JP" sz="2400" dirty="0" smtClean="0"/>
                        <a:t>(</a:t>
                      </a:r>
                      <a:r>
                        <a:rPr kumimoji="1" lang="ja-JP" altLang="en-US" sz="2400" dirty="0" smtClean="0"/>
                        <a:t>縦横</a:t>
                      </a:r>
                      <a:r>
                        <a:rPr kumimoji="1" lang="en-US" altLang="ja-JP" sz="2400" dirty="0" smtClean="0"/>
                        <a:t>45</a:t>
                      </a:r>
                      <a:r>
                        <a:rPr kumimoji="1" lang="ja-JP" altLang="en-US" sz="2400" dirty="0" smtClean="0"/>
                        <a:t>度</a:t>
                      </a:r>
                      <a:r>
                        <a:rPr kumimoji="1" lang="en-US" altLang="ja-JP" sz="2400" dirty="0" smtClean="0"/>
                        <a:t>)</a:t>
                      </a:r>
                      <a:endParaRPr kumimoji="1" lang="ja-JP" altLang="en-US" sz="2400" dirty="0" smtClean="0"/>
                    </a:p>
                  </a:txBody>
                  <a:tcPr anchor="ctr"/>
                </a:tc>
              </a:tr>
              <a:tr h="771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dirty="0" err="1" smtClean="0"/>
                        <a:t>CraftBandHexagon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dirty="0" smtClean="0"/>
                        <a:t>Hexagon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 smtClean="0"/>
                        <a:t>六つ目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3</a:t>
                      </a:r>
                      <a:r>
                        <a:rPr kumimoji="1" lang="ja-JP" altLang="en-US" sz="2400" dirty="0" smtClean="0"/>
                        <a:t>軸</a:t>
                      </a:r>
                      <a:r>
                        <a:rPr kumimoji="1" lang="en-US" altLang="ja-JP" sz="2400" dirty="0" smtClean="0"/>
                        <a:t>(0,60,120</a:t>
                      </a:r>
                      <a:r>
                        <a:rPr kumimoji="1" lang="ja-JP" altLang="en-US" sz="2400" dirty="0" smtClean="0"/>
                        <a:t>度</a:t>
                      </a:r>
                      <a:r>
                        <a:rPr kumimoji="1" lang="en-US" altLang="ja-JP" sz="2400" dirty="0" smtClean="0"/>
                        <a:t>)</a:t>
                      </a:r>
                      <a:endParaRPr kumimoji="1" lang="ja-JP" altLang="en-US" sz="2400" dirty="0" smtClean="0"/>
                    </a:p>
                  </a:txBody>
                  <a:tcPr anchor="ctr"/>
                </a:tc>
              </a:tr>
              <a:tr h="771150">
                <a:tc>
                  <a:txBody>
                    <a:bodyPr/>
                    <a:lstStyle/>
                    <a:p>
                      <a:r>
                        <a:rPr kumimoji="1" lang="en-US" altLang="ja-JP" sz="3200" dirty="0" err="1" smtClean="0"/>
                        <a:t>CraftBandMesh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Mesh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四角底と楕円底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使いません</a:t>
                      </a:r>
                      <a:endParaRPr kumimoji="1" lang="ja-JP" altLang="en-US" sz="2400" dirty="0"/>
                    </a:p>
                  </a:txBody>
                  <a:tcPr anchor="ctr"/>
                </a:tc>
              </a:tr>
              <a:tr h="771150">
                <a:tc>
                  <a:txBody>
                    <a:bodyPr/>
                    <a:lstStyle/>
                    <a:p>
                      <a:r>
                        <a:rPr kumimoji="1" lang="en-US" altLang="ja-JP" sz="3200" dirty="0" err="1" smtClean="0"/>
                        <a:t>CraftBandKnot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Knot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四つ畳み編み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 smtClean="0"/>
                        <a:t>使いません</a:t>
                      </a:r>
                      <a:endParaRPr kumimoji="1" lang="ja-JP" alt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229" y="4587033"/>
            <a:ext cx="485843" cy="54300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755" y="3828247"/>
            <a:ext cx="466790" cy="53347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703" y="5355346"/>
            <a:ext cx="504895" cy="53347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7518" y="3040882"/>
            <a:ext cx="457264" cy="56205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703" y="2291622"/>
            <a:ext cx="504895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154" y="1191840"/>
            <a:ext cx="7044536" cy="5332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887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z="4400" kern="100" dirty="0">
                <a:latin typeface="Century Gothic" panose="020B0502020202020204" pitchFamily="34" charset="0"/>
                <a:cs typeface="Times New Roman" panose="02020603050405020304" pitchFamily="18" charset="0"/>
              </a:rPr>
              <a:t>1-3.</a:t>
            </a:r>
            <a:r>
              <a:rPr lang="ja-JP" altLang="en-US" sz="4400" kern="100" dirty="0">
                <a:latin typeface="Century Gothic" panose="020B0502020202020204" pitchFamily="34" charset="0"/>
                <a:cs typeface="Times New Roman" panose="02020603050405020304" pitchFamily="18" charset="0"/>
              </a:rPr>
              <a:t>メイン画面の構成</a:t>
            </a:r>
            <a:r>
              <a:rPr lang="en-US" altLang="ja-JP" sz="4400" kern="100" dirty="0">
                <a:latin typeface="Century Gothic" panose="020B0502020202020204" pitchFamily="34" charset="0"/>
                <a:cs typeface="Times New Roman" panose="02020603050405020304" pitchFamily="18" charset="0"/>
              </a:rPr>
              <a:t>(</a:t>
            </a:r>
            <a:r>
              <a:rPr lang="ja-JP" altLang="en-US" sz="4400" kern="100" dirty="0">
                <a:latin typeface="Century Gothic" panose="020B0502020202020204" pitchFamily="34" charset="0"/>
                <a:cs typeface="Times New Roman" panose="02020603050405020304" pitchFamily="18" charset="0"/>
              </a:rPr>
              <a:t>共通</a:t>
            </a:r>
            <a:r>
              <a:rPr lang="en-US" altLang="ja-JP" sz="4400" kern="100" dirty="0">
                <a:latin typeface="Century Gothic" panose="020B0502020202020204" pitchFamily="34" charset="0"/>
                <a:cs typeface="Times New Roman" panose="02020603050405020304" pitchFamily="18" charset="0"/>
              </a:rPr>
              <a:t>)</a:t>
            </a:r>
            <a:endParaRPr lang="ja-JP" altLang="en-US" sz="4400" kern="1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2384702" y="1641793"/>
            <a:ext cx="5932448" cy="540308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656213" y="2803483"/>
            <a:ext cx="5416854" cy="2478566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535606" y="2479805"/>
            <a:ext cx="3510438" cy="216031"/>
          </a:xfrm>
          <a:prstGeom prst="roundRect">
            <a:avLst>
              <a:gd name="adj" fmla="val 35137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6159640" y="2288161"/>
            <a:ext cx="3141696" cy="301456"/>
          </a:xfrm>
          <a:prstGeom prst="roundRect">
            <a:avLst>
              <a:gd name="adj" fmla="val 28958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2420807" y="5426331"/>
            <a:ext cx="5309681" cy="1104812"/>
          </a:xfrm>
          <a:prstGeom prst="roundRect">
            <a:avLst>
              <a:gd name="adj" fmla="val 11995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8554908" y="5529095"/>
            <a:ext cx="851483" cy="752640"/>
          </a:xfrm>
          <a:prstGeom prst="roundRect">
            <a:avLst>
              <a:gd name="adj" fmla="val 19160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吹き出し 12"/>
          <p:cNvSpPr/>
          <p:nvPr/>
        </p:nvSpPr>
        <p:spPr>
          <a:xfrm>
            <a:off x="310502" y="1648633"/>
            <a:ext cx="2224944" cy="526542"/>
          </a:xfrm>
          <a:prstGeom prst="wedgeRoundRectCallout">
            <a:avLst>
              <a:gd name="adj1" fmla="val 58917"/>
              <a:gd name="adj2" fmla="val -17759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FFC000"/>
                </a:solidFill>
              </a:rPr>
              <a:t>目標寸法セクション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8015748" y="4010124"/>
            <a:ext cx="1755058" cy="1079771"/>
          </a:xfrm>
          <a:prstGeom prst="wedgeRoundRectCallout">
            <a:avLst>
              <a:gd name="adj1" fmla="val -168014"/>
              <a:gd name="adj2" fmla="val 3164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rgbClr val="00B0F0"/>
                </a:solidFill>
              </a:rPr>
              <a:t>アプリごと</a:t>
            </a:r>
          </a:p>
          <a:p>
            <a:r>
              <a:rPr kumimoji="1" lang="ja-JP" altLang="en-US" dirty="0" smtClean="0">
                <a:solidFill>
                  <a:srgbClr val="00B0F0"/>
                </a:solidFill>
              </a:rPr>
              <a:t>表示内容は</a:t>
            </a:r>
          </a:p>
          <a:p>
            <a:r>
              <a:rPr lang="ja-JP" altLang="en-US" dirty="0" smtClean="0">
                <a:solidFill>
                  <a:srgbClr val="00B0F0"/>
                </a:solidFill>
              </a:rPr>
              <a:t>異なります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253705" y="5428837"/>
            <a:ext cx="2281741" cy="450413"/>
          </a:xfrm>
          <a:prstGeom prst="wedgeRoundRectCallout">
            <a:avLst>
              <a:gd name="adj1" fmla="val 69660"/>
              <a:gd name="adj2" fmla="val 63404"/>
              <a:gd name="adj3" fmla="val 16667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B050"/>
                </a:solidFill>
              </a:rPr>
              <a:t>計算</a:t>
            </a:r>
            <a:r>
              <a:rPr lang="ja-JP" altLang="en-US" dirty="0" smtClean="0">
                <a:solidFill>
                  <a:srgbClr val="00B050"/>
                </a:solidFill>
              </a:rPr>
              <a:t>寸法セクション</a:t>
            </a:r>
            <a:endParaRPr lang="ja-JP" altLang="en-US" dirty="0">
              <a:solidFill>
                <a:srgbClr val="00B050"/>
              </a:solidFill>
            </a:endParaRPr>
          </a:p>
        </p:txBody>
      </p:sp>
      <p:sp>
        <p:nvSpPr>
          <p:cNvPr id="16" name="角丸四角形吹き出し 15"/>
          <p:cNvSpPr/>
          <p:nvPr/>
        </p:nvSpPr>
        <p:spPr>
          <a:xfrm>
            <a:off x="9467044" y="2199271"/>
            <a:ext cx="1809345" cy="439392"/>
          </a:xfrm>
          <a:prstGeom prst="wedgeRoundRectCallout">
            <a:avLst>
              <a:gd name="adj1" fmla="val -118014"/>
              <a:gd name="adj2" fmla="val 6225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rgbClr val="0070C0"/>
                </a:solidFill>
              </a:rPr>
              <a:t>操作ボタン</a:t>
            </a:r>
            <a:endParaRPr lang="ja-JP" altLang="en-US" dirty="0">
              <a:solidFill>
                <a:srgbClr val="0070C0"/>
              </a:solidFill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702798" y="2288161"/>
            <a:ext cx="1924402" cy="589799"/>
          </a:xfrm>
          <a:prstGeom prst="wedgeRoundRectCallout">
            <a:avLst>
              <a:gd name="adj1" fmla="val 66419"/>
              <a:gd name="adj2" fmla="val 7520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0070C0"/>
                </a:solidFill>
              </a:rPr>
              <a:t>タブの切り替え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8015748" y="2770121"/>
            <a:ext cx="1408876" cy="258568"/>
          </a:xfrm>
          <a:prstGeom prst="roundRect">
            <a:avLst>
              <a:gd name="adj" fmla="val 25985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吹き出し 20"/>
          <p:cNvSpPr/>
          <p:nvPr/>
        </p:nvSpPr>
        <p:spPr>
          <a:xfrm>
            <a:off x="9467044" y="2696276"/>
            <a:ext cx="1924402" cy="589799"/>
          </a:xfrm>
          <a:prstGeom prst="wedgeRoundRectCallout">
            <a:avLst>
              <a:gd name="adj1" fmla="val -86239"/>
              <a:gd name="adj2" fmla="val 42219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rgbClr val="0070C0"/>
                </a:solidFill>
              </a:rPr>
              <a:t>展開表示</a:t>
            </a:r>
          </a:p>
          <a:p>
            <a:r>
              <a:rPr lang="en-US" altLang="ja-JP" sz="1400" dirty="0" smtClean="0">
                <a:solidFill>
                  <a:srgbClr val="0070C0"/>
                </a:solidFill>
              </a:rPr>
              <a:t>(</a:t>
            </a:r>
            <a:r>
              <a:rPr lang="ja-JP" altLang="en-US" sz="1400" dirty="0" smtClean="0">
                <a:solidFill>
                  <a:srgbClr val="0070C0"/>
                </a:solidFill>
              </a:rPr>
              <a:t>簡易</a:t>
            </a:r>
            <a:r>
              <a:rPr lang="en-US" altLang="ja-JP" sz="1400" dirty="0" smtClean="0">
                <a:solidFill>
                  <a:srgbClr val="0070C0"/>
                </a:solidFill>
              </a:rPr>
              <a:t>/</a:t>
            </a:r>
            <a:r>
              <a:rPr lang="ja-JP" altLang="en-US" sz="1400" dirty="0" smtClean="0">
                <a:solidFill>
                  <a:srgbClr val="0070C0"/>
                </a:solidFill>
              </a:rPr>
              <a:t>詳細</a:t>
            </a:r>
            <a:r>
              <a:rPr lang="ja-JP" altLang="en-US" sz="1400" dirty="0">
                <a:solidFill>
                  <a:srgbClr val="0070C0"/>
                </a:solidFill>
              </a:rPr>
              <a:t>切り替え</a:t>
            </a:r>
            <a:r>
              <a:rPr lang="en-US" altLang="ja-JP" sz="1400" dirty="0" smtClean="0">
                <a:solidFill>
                  <a:srgbClr val="0070C0"/>
                </a:solidFill>
              </a:rPr>
              <a:t>)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2431141" y="1382743"/>
            <a:ext cx="1923146" cy="208710"/>
          </a:xfrm>
          <a:prstGeom prst="roundRect">
            <a:avLst>
              <a:gd name="adj" fmla="val 30422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吹き出し 27"/>
          <p:cNvSpPr/>
          <p:nvPr/>
        </p:nvSpPr>
        <p:spPr>
          <a:xfrm>
            <a:off x="705488" y="1257165"/>
            <a:ext cx="1924402" cy="437129"/>
          </a:xfrm>
          <a:prstGeom prst="wedgeRoundRectCallout">
            <a:avLst>
              <a:gd name="adj1" fmla="val 73207"/>
              <a:gd name="adj2" fmla="val 1762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0070C0"/>
                </a:solidFill>
              </a:rPr>
              <a:t>メニューバー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4" name="角丸四角形吹き出し 33"/>
          <p:cNvSpPr/>
          <p:nvPr/>
        </p:nvSpPr>
        <p:spPr>
          <a:xfrm>
            <a:off x="9515638" y="5539345"/>
            <a:ext cx="1809345" cy="439392"/>
          </a:xfrm>
          <a:prstGeom prst="wedgeRoundRectCallout">
            <a:avLst>
              <a:gd name="adj1" fmla="val -118014"/>
              <a:gd name="adj2" fmla="val 6225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rgbClr val="0070C0"/>
                </a:solidFill>
              </a:rPr>
              <a:t>操作ボタン</a:t>
            </a:r>
            <a:endParaRPr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kern="100" dirty="0" smtClean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1-4.</a:t>
            </a:r>
            <a:r>
              <a:rPr lang="ja-JP" altLang="en-US" kern="100" dirty="0" smtClean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目標</a:t>
            </a:r>
            <a:r>
              <a:rPr lang="ja-JP" altLang="en-US" kern="100" dirty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寸法と計算寸法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76400" y="1079770"/>
            <a:ext cx="10515600" cy="5606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目標寸法セクション</a:t>
            </a:r>
          </a:p>
          <a:p>
            <a:endParaRPr lang="ja-JP" altLang="en-US" dirty="0"/>
          </a:p>
          <a:p>
            <a:endParaRPr kumimoji="1" lang="ja-JP" altLang="en-US" dirty="0" smtClean="0"/>
          </a:p>
          <a:p>
            <a:pPr lvl="1"/>
            <a:r>
              <a:rPr lang="ja-JP" altLang="en-US" dirty="0" smtClean="0"/>
              <a:t>作りたい寸法と、ベースとなる</a:t>
            </a:r>
            <a:r>
              <a:rPr lang="ja-JP" altLang="en-US" b="1" dirty="0" err="1" smtClean="0"/>
              <a:t>ひも</a:t>
            </a:r>
            <a:r>
              <a:rPr lang="ja-JP" altLang="en-US" b="1" dirty="0" smtClean="0"/>
              <a:t>幅</a:t>
            </a:r>
            <a:r>
              <a:rPr lang="ja-JP" altLang="en-US" dirty="0" smtClean="0"/>
              <a:t>を</a:t>
            </a:r>
            <a:r>
              <a:rPr lang="ja-JP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入力</a:t>
            </a:r>
            <a:r>
              <a:rPr lang="ja-JP" altLang="en-US" dirty="0" smtClean="0"/>
              <a:t>します。</a:t>
            </a:r>
            <a:endParaRPr lang="en-US" altLang="ja-JP" dirty="0" smtClean="0"/>
          </a:p>
          <a:p>
            <a:pPr lvl="1"/>
            <a:r>
              <a:rPr lang="ja-JP" altLang="en-US" dirty="0"/>
              <a:t>基本</a:t>
            </a:r>
            <a:r>
              <a:rPr lang="ja-JP" altLang="en-US" dirty="0" smtClean="0"/>
              <a:t>色は、色の設定のないバンドに適用されます。</a:t>
            </a:r>
            <a:endParaRPr kumimoji="1" lang="ja-JP" altLang="en-US" dirty="0" smtClean="0"/>
          </a:p>
          <a:p>
            <a:pPr marL="0" indent="0">
              <a:buNone/>
            </a:pPr>
            <a:r>
              <a:rPr lang="ja-JP" altLang="en-US" dirty="0">
                <a:solidFill>
                  <a:srgbClr val="00B050"/>
                </a:solidFill>
              </a:rPr>
              <a:t>計算</a:t>
            </a:r>
            <a:r>
              <a:rPr lang="ja-JP" altLang="en-US" dirty="0" smtClean="0">
                <a:solidFill>
                  <a:srgbClr val="00B050"/>
                </a:solidFill>
              </a:rPr>
              <a:t>寸法セクション</a:t>
            </a:r>
            <a:endParaRPr lang="en-US" altLang="ja-JP" dirty="0" smtClean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kumimoji="1" lang="en-US" altLang="ja-JP" dirty="0"/>
          </a:p>
          <a:p>
            <a:pPr marL="457200" lvl="1" indent="0">
              <a:buNone/>
            </a:pPr>
            <a:endParaRPr lang="en-US" altLang="ja-JP" dirty="0" smtClean="0"/>
          </a:p>
          <a:p>
            <a:pPr marL="457200" lvl="1" indent="0">
              <a:buNone/>
            </a:pPr>
            <a:endParaRPr kumimoji="1" lang="en-US" altLang="ja-JP" dirty="0"/>
          </a:p>
          <a:p>
            <a:pPr marL="457200" lvl="1" indent="0">
              <a:buNone/>
            </a:pPr>
            <a:endParaRPr lang="en-US" altLang="ja-JP" dirty="0" smtClean="0"/>
          </a:p>
          <a:p>
            <a:pPr lvl="1"/>
            <a:r>
              <a:rPr kumimoji="1" lang="ja-JP" altLang="en-US" dirty="0" smtClean="0"/>
              <a:t>各箇所で設定した結果のできあがり寸法が</a:t>
            </a:r>
            <a:r>
              <a:rPr kumimoji="1" lang="ja-JP" altLang="en-US" dirty="0" smtClean="0">
                <a:solidFill>
                  <a:srgbClr val="00B050"/>
                </a:solidFill>
              </a:rPr>
              <a:t>表示</a:t>
            </a:r>
            <a:r>
              <a:rPr kumimoji="1" lang="ja-JP" altLang="en-US" dirty="0" smtClean="0"/>
              <a:t>されます。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値</a:t>
            </a:r>
            <a:r>
              <a:rPr lang="ja-JP" altLang="en-US" dirty="0" smtClean="0"/>
              <a:t>を変えると、リアルタイムで表示が変わります。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設定</a:t>
            </a:r>
            <a:r>
              <a:rPr kumimoji="1" lang="ja-JP" altLang="en-US" dirty="0" smtClean="0"/>
              <a:t>に問題がある場合は、ステイタスバーに警告が表示されます。</a:t>
            </a:r>
          </a:p>
          <a:p>
            <a:pPr lvl="1"/>
            <a:endParaRPr kumimoji="1" lang="en-US" altLang="ja-JP" dirty="0"/>
          </a:p>
          <a:p>
            <a:pPr marL="457200" lvl="1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pic>
        <p:nvPicPr>
          <p:cNvPr id="5" name="コンテンツ プレースホルダ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105" y="1617738"/>
            <a:ext cx="7787159" cy="741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105" y="3883015"/>
            <a:ext cx="7375176" cy="1370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角丸四角形吹き出し 6"/>
          <p:cNvSpPr/>
          <p:nvPr/>
        </p:nvSpPr>
        <p:spPr>
          <a:xfrm>
            <a:off x="398352" y="2593032"/>
            <a:ext cx="1529753" cy="609329"/>
          </a:xfrm>
          <a:prstGeom prst="wedgeRoundRectCallout">
            <a:avLst>
              <a:gd name="adj1" fmla="val 71035"/>
              <a:gd name="adj2" fmla="val -105256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rgbClr val="FFC000"/>
                </a:solidFill>
              </a:rPr>
              <a:t>選択中の</a:t>
            </a:r>
            <a:endParaRPr lang="en-US" altLang="ja-JP" sz="1600" dirty="0" smtClean="0">
              <a:solidFill>
                <a:srgbClr val="FFC000"/>
              </a:solidFill>
            </a:endParaRPr>
          </a:p>
          <a:p>
            <a:pPr algn="ctr"/>
            <a:r>
              <a:rPr lang="en-US" altLang="ja-JP" sz="1600" dirty="0" smtClean="0">
                <a:solidFill>
                  <a:srgbClr val="FFC000"/>
                </a:solidFill>
              </a:rPr>
              <a:t>[</a:t>
            </a:r>
            <a:r>
              <a:rPr lang="ja-JP" altLang="en-US" sz="1600" dirty="0" smtClean="0">
                <a:solidFill>
                  <a:srgbClr val="FFC000"/>
                </a:solidFill>
              </a:rPr>
              <a:t>バンドの種類</a:t>
            </a:r>
            <a:r>
              <a:rPr lang="en-US" altLang="ja-JP" sz="1600" dirty="0" smtClean="0">
                <a:solidFill>
                  <a:srgbClr val="FFC000"/>
                </a:solidFill>
              </a:rPr>
              <a:t>]</a:t>
            </a:r>
            <a:endParaRPr kumimoji="1" lang="ja-JP" altLang="en-US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67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kern="100" dirty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1-5.</a:t>
            </a:r>
            <a:r>
              <a:rPr lang="ja-JP" altLang="en-US" kern="100" dirty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メニュー呼出し</a:t>
            </a:r>
          </a:p>
        </p:txBody>
      </p:sp>
      <p:graphicFrame>
        <p:nvGraphicFramePr>
          <p:cNvPr id="17" name="コンテンツ プレースホルダー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265574"/>
              </p:ext>
            </p:extLst>
          </p:nvPr>
        </p:nvGraphicFramePr>
        <p:xfrm>
          <a:off x="838200" y="1235076"/>
          <a:ext cx="10629551" cy="5007336"/>
        </p:xfrm>
        <a:graphic>
          <a:graphicData uri="http://schemas.openxmlformats.org/drawingml/2006/table">
            <a:tbl>
              <a:tblPr firstRow="1">
                <a:tableStyleId>{0505E3EF-67EA-436B-97B2-0124C06EBD24}</a:tableStyleId>
              </a:tblPr>
              <a:tblGrid>
                <a:gridCol w="2328800"/>
                <a:gridCol w="2369770"/>
                <a:gridCol w="2166247"/>
                <a:gridCol w="3764734"/>
              </a:tblGrid>
              <a:tr h="3810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kumimoji="1" lang="ja-JP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ファイル</a:t>
                      </a:r>
                      <a:r>
                        <a:rPr kumimoji="1" lang="en-US" altLang="ja-JP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kumimoji="1" lang="ja-JP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kumimoji="1" lang="ja-JP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編集</a:t>
                      </a:r>
                      <a:r>
                        <a:rPr kumimoji="1" lang="en-US" altLang="ja-JP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kumimoji="1" lang="ja-JP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kumimoji="1" lang="ja-JP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設定</a:t>
                      </a:r>
                      <a:r>
                        <a:rPr kumimoji="1" lang="en-US" altLang="ja-JP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kumimoji="1" lang="ja-JP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kumimoji="1" lang="ja-JP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ヘルプ</a:t>
                      </a:r>
                      <a:r>
                        <a:rPr kumimoji="1" lang="en-US" altLang="ja-JP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kumimoji="1" lang="ja-JP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64515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8465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現在作成中の</a:t>
                      </a:r>
                    </a:p>
                    <a:p>
                      <a:pPr algn="ctr"/>
                      <a:r>
                        <a:rPr lang="ja-JP" altLang="en-US" sz="2000" dirty="0" smtClean="0"/>
                        <a:t>データの</a:t>
                      </a:r>
                    </a:p>
                    <a:p>
                      <a:pPr algn="ctr"/>
                      <a:r>
                        <a:rPr lang="ja-JP" altLang="en-US" sz="2000" dirty="0" smtClean="0"/>
                        <a:t>ファイル操作</a:t>
                      </a:r>
                      <a:endParaRPr kumimoji="1" lang="ja-JP" altLang="en-US" sz="2000" dirty="0" smtClean="0"/>
                    </a:p>
                    <a:p>
                      <a:endParaRPr kumimoji="1" lang="ja-JP" alt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現在作成中の</a:t>
                      </a:r>
                    </a:p>
                    <a:p>
                      <a:pPr algn="ctr"/>
                      <a:r>
                        <a:rPr lang="ja-JP" altLang="en-US" sz="1800" dirty="0" smtClean="0"/>
                        <a:t>データに対する操作</a:t>
                      </a:r>
                      <a:endParaRPr lang="en-US" altLang="ja-JP" sz="1800" dirty="0" smtClean="0"/>
                    </a:p>
                    <a:p>
                      <a:pPr algn="ctr"/>
                      <a:endParaRPr lang="ja-JP" altLang="en-US" sz="1800" dirty="0" smtClean="0"/>
                    </a:p>
                    <a:p>
                      <a:pPr algn="ctr"/>
                      <a:r>
                        <a:rPr lang="en-US" altLang="ja-JP" sz="1800" dirty="0" smtClean="0"/>
                        <a:t>[</a:t>
                      </a:r>
                      <a:r>
                        <a:rPr lang="ja-JP" altLang="en-US" sz="1800" dirty="0" smtClean="0"/>
                        <a:t>色の変更</a:t>
                      </a:r>
                      <a:r>
                        <a:rPr lang="en-US" altLang="ja-JP" sz="1800" dirty="0" smtClean="0"/>
                        <a:t>][</a:t>
                      </a:r>
                      <a:r>
                        <a:rPr lang="ja-JP" altLang="en-US" sz="1800" dirty="0" smtClean="0"/>
                        <a:t>色の繰り返し</a:t>
                      </a:r>
                      <a:r>
                        <a:rPr lang="en-US" altLang="ja-JP" sz="1800" dirty="0" smtClean="0"/>
                        <a:t>]</a:t>
                      </a:r>
                      <a:r>
                        <a:rPr lang="ja-JP" altLang="en-US" sz="1800" dirty="0" smtClean="0"/>
                        <a:t>以外は対応するボタンあり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各設定項目</a:t>
                      </a:r>
                      <a:endParaRPr kumimoji="1" lang="en-US" altLang="ja-JP" sz="1800" dirty="0" smtClean="0"/>
                    </a:p>
                    <a:p>
                      <a:r>
                        <a:rPr kumimoji="1" lang="en-US" altLang="ja-JP" sz="1800" dirty="0" smtClean="0"/>
                        <a:t>(</a:t>
                      </a:r>
                      <a:r>
                        <a:rPr kumimoji="1" lang="en-US" altLang="ja-JP" sz="1400" dirty="0" smtClean="0"/>
                        <a:t>CraftBandMesh.XML</a:t>
                      </a:r>
                      <a:r>
                        <a:rPr kumimoji="1" lang="ja-JP" altLang="en-US" sz="1800" dirty="0" smtClean="0"/>
                        <a:t>の編集</a:t>
                      </a:r>
                      <a:r>
                        <a:rPr kumimoji="1" lang="en-US" altLang="ja-JP" sz="1800" dirty="0" smtClean="0"/>
                        <a:t>)</a:t>
                      </a:r>
                    </a:p>
                    <a:p>
                      <a:endParaRPr kumimoji="1" lang="en-US" altLang="ja-JP" sz="1800" dirty="0" smtClean="0"/>
                    </a:p>
                    <a:p>
                      <a:r>
                        <a:rPr kumimoji="1" lang="en-US" altLang="ja-JP" sz="1800" dirty="0" smtClean="0"/>
                        <a:t>[</a:t>
                      </a:r>
                      <a:r>
                        <a:rPr kumimoji="1" lang="ja-JP" altLang="en-US" sz="1800" dirty="0" smtClean="0"/>
                        <a:t>上下図</a:t>
                      </a:r>
                      <a:r>
                        <a:rPr kumimoji="1" lang="en-US" altLang="ja-JP" sz="1800" dirty="0" smtClean="0"/>
                        <a:t>]</a:t>
                      </a:r>
                      <a:r>
                        <a:rPr kumimoji="1" lang="ja-JP" altLang="en-US" sz="1800" dirty="0" smtClean="0"/>
                        <a:t>は、</a:t>
                      </a:r>
                      <a:r>
                        <a:rPr kumimoji="1" lang="en-US" altLang="ja-JP" sz="1800" dirty="0" smtClean="0"/>
                        <a:t>Square</a:t>
                      </a:r>
                      <a:r>
                        <a:rPr kumimoji="1" lang="ja-JP" altLang="en-US" sz="1800" dirty="0" smtClean="0"/>
                        <a:t>と</a:t>
                      </a:r>
                      <a:r>
                        <a:rPr kumimoji="1" lang="en-US" altLang="ja-JP" sz="1800" dirty="0" smtClean="0"/>
                        <a:t>Square45</a:t>
                      </a:r>
                      <a:r>
                        <a:rPr kumimoji="1" lang="ja-JP" altLang="en-US" sz="1800" dirty="0" smtClean="0"/>
                        <a:t>のみ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2000" dirty="0" smtClean="0"/>
                    </a:p>
                    <a:p>
                      <a:endParaRPr kumimoji="1" lang="en-US" altLang="ja-JP" sz="2000" dirty="0" smtClean="0"/>
                    </a:p>
                    <a:p>
                      <a:endParaRPr kumimoji="1" lang="en-US" altLang="ja-JP" sz="2000" dirty="0" smtClean="0"/>
                    </a:p>
                    <a:p>
                      <a:r>
                        <a:rPr kumimoji="1" lang="ja-JP" altLang="en-US" sz="2000" dirty="0" smtClean="0"/>
                        <a:t>バージョン確認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45" y="1698720"/>
            <a:ext cx="2172003" cy="1981477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436" y="1679668"/>
            <a:ext cx="1829055" cy="200052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961" y="1679668"/>
            <a:ext cx="1867161" cy="251495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140" y="1698720"/>
            <a:ext cx="2575446" cy="120494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818" y="2765625"/>
            <a:ext cx="2575446" cy="120494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496" y="3831739"/>
            <a:ext cx="2575446" cy="120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6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kern="100" dirty="0" smtClean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1-6.</a:t>
            </a:r>
            <a:r>
              <a:rPr lang="ja-JP" altLang="en-US" kern="100" dirty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タブの切り替え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772628"/>
              </p:ext>
            </p:extLst>
          </p:nvPr>
        </p:nvGraphicFramePr>
        <p:xfrm>
          <a:off x="432075" y="1060506"/>
          <a:ext cx="11237841" cy="54851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5731"/>
                <a:gridCol w="2561600"/>
                <a:gridCol w="2230170"/>
                <a:gridCol w="2230170"/>
                <a:gridCol w="2230170"/>
              </a:tblGrid>
              <a:tr h="39996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タブ名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設定内容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Square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Square45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Hexagon</a:t>
                      </a:r>
                      <a:endParaRPr kumimoji="1" lang="ja-JP" altLang="en-US" sz="2000" dirty="0"/>
                    </a:p>
                  </a:txBody>
                  <a:tcPr anchor="ctr"/>
                </a:tc>
              </a:tr>
              <a:tr h="44588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(</a:t>
                      </a:r>
                      <a:r>
                        <a:rPr kumimoji="1" lang="ja-JP" altLang="en-US" dirty="0" smtClean="0"/>
                        <a:t>ベース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基本的な本数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[</a:t>
                      </a:r>
                      <a:r>
                        <a:rPr kumimoji="1" lang="ja-JP" altLang="en-US" dirty="0" smtClean="0"/>
                        <a:t>四角数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[</a:t>
                      </a:r>
                      <a:r>
                        <a:rPr kumimoji="1" lang="ja-JP" altLang="en-US" dirty="0" smtClean="0"/>
                        <a:t>四角数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[</a:t>
                      </a:r>
                      <a:r>
                        <a:rPr kumimoji="1" lang="ja-JP" altLang="en-US" dirty="0" smtClean="0"/>
                        <a:t>配置数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5585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(</a:t>
                      </a:r>
                      <a:r>
                        <a:rPr kumimoji="1" lang="ja-JP" altLang="en-US" dirty="0" smtClean="0"/>
                        <a:t>側面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側面と縁の始末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[</a:t>
                      </a:r>
                      <a:r>
                        <a:rPr kumimoji="1" lang="ja-JP" altLang="en-US" dirty="0" smtClean="0"/>
                        <a:t>側面と縁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[</a:t>
                      </a:r>
                      <a:r>
                        <a:rPr kumimoji="1" lang="ja-JP" altLang="en-US" dirty="0" smtClean="0"/>
                        <a:t>縁の始末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[</a:t>
                      </a:r>
                      <a:r>
                        <a:rPr kumimoji="1" lang="ja-JP" altLang="en-US" dirty="0" smtClean="0"/>
                        <a:t>側面と縁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5500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[</a:t>
                      </a:r>
                      <a:r>
                        <a:rPr kumimoji="1" lang="ja-JP" altLang="en-US" dirty="0" smtClean="0"/>
                        <a:t>差しひも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 smtClean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(</a:t>
                      </a:r>
                      <a:r>
                        <a:rPr kumimoji="1" lang="ja-JP" altLang="en-US" dirty="0" smtClean="0"/>
                        <a:t>重ねる</a:t>
                      </a:r>
                      <a:r>
                        <a:rPr kumimoji="1" lang="en-US" altLang="ja-JP" dirty="0" smtClean="0"/>
                        <a:t>)</a:t>
                      </a:r>
                      <a:r>
                        <a:rPr kumimoji="1" lang="ja-JP" altLang="en-US" dirty="0" smtClean="0"/>
                        <a:t>差し</a:t>
                      </a:r>
                      <a:r>
                        <a:rPr kumimoji="1" lang="ja-JP" altLang="en-US" dirty="0" err="1" smtClean="0"/>
                        <a:t>ひも</a:t>
                      </a:r>
                      <a:endParaRPr kumimoji="1" lang="ja-JP" altLang="en-US" dirty="0" smtClean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◎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－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◎</a:t>
                      </a:r>
                    </a:p>
                  </a:txBody>
                  <a:tcPr anchor="ctr">
                    <a:noFill/>
                  </a:tcPr>
                </a:tc>
              </a:tr>
              <a:tr h="3975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[</a:t>
                      </a:r>
                      <a:r>
                        <a:rPr kumimoji="1" lang="ja-JP" altLang="en-US" dirty="0" err="1" smtClean="0"/>
                        <a:t>ひも</a:t>
                      </a:r>
                      <a:r>
                        <a:rPr kumimoji="1" lang="ja-JP" altLang="en-US" dirty="0" smtClean="0"/>
                        <a:t>上下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上下の重ね方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◎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◎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◎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97581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[</a:t>
                      </a:r>
                      <a:r>
                        <a:rPr lang="ja-JP" altLang="en-US" dirty="0" smtClean="0"/>
                        <a:t>追加品</a:t>
                      </a:r>
                      <a:r>
                        <a:rPr lang="en-US" altLang="ja-JP" dirty="0" smtClean="0"/>
                        <a:t>]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追加のパーツ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◎</a:t>
                      </a:r>
                    </a:p>
                  </a:txBody>
                  <a:tcPr anchor="ctr"/>
                </a:tc>
              </a:tr>
              <a:tr h="458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[</a:t>
                      </a:r>
                      <a:r>
                        <a:rPr kumimoji="1" lang="ja-JP" altLang="en-US" dirty="0" smtClean="0"/>
                        <a:t>プレビュー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展開図表示</a:t>
                      </a:r>
                      <a:endParaRPr kumimoji="1" lang="ja-JP" altLang="en-US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◎</a:t>
                      </a:r>
                    </a:p>
                  </a:txBody>
                  <a:tcPr anchor="ctr"/>
                </a:tc>
              </a:tr>
              <a:tr h="5500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[</a:t>
                      </a:r>
                      <a:r>
                        <a:rPr kumimoji="1" lang="ja-JP" altLang="en-US" dirty="0" smtClean="0"/>
                        <a:t>プレビュー</a:t>
                      </a:r>
                      <a:r>
                        <a:rPr kumimoji="1" lang="en-US" altLang="ja-JP" dirty="0" smtClean="0"/>
                        <a:t>2]</a:t>
                      </a:r>
                      <a:endParaRPr kumimoji="1" lang="ja-JP" altLang="en-US" dirty="0" smtClean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側面の表示</a:t>
                      </a:r>
                      <a:endParaRPr kumimoji="1" lang="ja-JP" altLang="en-US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◎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◎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－</a:t>
                      </a:r>
                    </a:p>
                  </a:txBody>
                  <a:tcPr anchor="ctr">
                    <a:noFill/>
                  </a:tcPr>
                </a:tc>
              </a:tr>
              <a:tr h="5923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[</a:t>
                      </a:r>
                      <a:r>
                        <a:rPr kumimoji="1" lang="ja-JP" altLang="en-US" dirty="0" smtClean="0"/>
                        <a:t>メモ他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データ情報・メモ欄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◎</a:t>
                      </a:r>
                    </a:p>
                  </a:txBody>
                  <a:tcPr anchor="ctr"/>
                </a:tc>
              </a:tr>
              <a:tr h="550057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[</a:t>
                      </a:r>
                      <a:r>
                        <a:rPr lang="ja-JP" altLang="en-US" dirty="0" smtClean="0"/>
                        <a:t>横ひも</a:t>
                      </a:r>
                      <a:r>
                        <a:rPr lang="en-US" altLang="ja-JP" dirty="0" smtClean="0"/>
                        <a:t>]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各ひもの色や幅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展開時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展開時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展開時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58456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[</a:t>
                      </a:r>
                      <a:r>
                        <a:rPr kumimoji="1" lang="ja-JP" altLang="en-US" dirty="0" smtClean="0"/>
                        <a:t>縦ひも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各ひもの色や幅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展開時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展開時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展開時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sz="1400" dirty="0" smtClean="0"/>
                        <a:t>(60°120°)</a:t>
                      </a:r>
                      <a:endParaRPr kumimoji="1" lang="ja-JP" alt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1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943</Words>
  <Application>Microsoft Office PowerPoint</Application>
  <PresentationFormat>ワイド画面</PresentationFormat>
  <Paragraphs>245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8" baseType="lpstr">
      <vt:lpstr>HG丸ｺﾞｼｯｸM-PRO</vt:lpstr>
      <vt:lpstr>ＭＳ Ｐゴシック</vt:lpstr>
      <vt:lpstr>Arial</vt:lpstr>
      <vt:lpstr>Calibri</vt:lpstr>
      <vt:lpstr>Calibri Light</vt:lpstr>
      <vt:lpstr>Century Gothic</vt:lpstr>
      <vt:lpstr>Times New Roman</vt:lpstr>
      <vt:lpstr>Office テーマ</vt:lpstr>
      <vt:lpstr>パソコンを使って メッシュワークの模様を デザインしよう</vt:lpstr>
      <vt:lpstr>講習にあたって</vt:lpstr>
      <vt:lpstr>本日の予定</vt:lpstr>
      <vt:lpstr>1-1. インストール</vt:lpstr>
      <vt:lpstr>1-2.インストールされたアプリ</vt:lpstr>
      <vt:lpstr>1-3.メイン画面の構成(共通)</vt:lpstr>
      <vt:lpstr>1-4.目標寸法と計算寸法</vt:lpstr>
      <vt:lpstr>1-5.メニュー呼出し</vt:lpstr>
      <vt:lpstr>1-6.タブの切り替え</vt:lpstr>
      <vt:lpstr>ベースタブ:CraftBandSquare</vt:lpstr>
      <vt:lpstr>ベースタブ: CraftBandSquare45</vt:lpstr>
      <vt:lpstr>ベースタブ: CraftBandHexagon</vt:lpstr>
      <vt:lpstr>ベースタブ: CraftBandMesh(参考)</vt:lpstr>
      <vt:lpstr>ベースタブ: CraftBandKnot(参考)</vt:lpstr>
      <vt:lpstr>1-7.結果出力</vt:lpstr>
      <vt:lpstr>2. (演習1)バンド色で作る模様</vt:lpstr>
      <vt:lpstr>3. (演習2)2軸の編み目で作る模様</vt:lpstr>
      <vt:lpstr>4. (演習3)3軸織(鉄線編み)の模様</vt:lpstr>
      <vt:lpstr>5-1. バンド幅と描画色</vt:lpstr>
      <vt:lpstr>5-2.ユーザーズフォーラム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紙バンドの オリジナルレシピを作ろう</dc:title>
  <dc:creator>Microsoft アカウント</dc:creator>
  <cp:lastModifiedBy>Microsoft アカウント</cp:lastModifiedBy>
  <cp:revision>245</cp:revision>
  <dcterms:created xsi:type="dcterms:W3CDTF">2023-07-11T10:38:31Z</dcterms:created>
  <dcterms:modified xsi:type="dcterms:W3CDTF">2025-01-11T08:07:25Z</dcterms:modified>
</cp:coreProperties>
</file>